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Muli"/>
      <p:regular r:id="rId27"/>
      <p:bold r:id="rId28"/>
      <p:italic r:id="rId29"/>
      <p:boldItalic r:id="rId30"/>
    </p:embeddedFont>
    <p:embeddedFont>
      <p:font typeface="Roboto Thin"/>
      <p:regular r:id="rId31"/>
      <p:bold r:id="rId32"/>
      <p:italic r:id="rId33"/>
      <p:boldItalic r:id="rId34"/>
    </p:embeddedFont>
    <p:embeddedFont>
      <p:font typeface="Roboto"/>
      <p:regular r:id="rId35"/>
      <p:bold r:id="rId36"/>
      <p:italic r:id="rId37"/>
      <p:boldItalic r:id="rId38"/>
    </p:embeddedFont>
    <p:embeddedFont>
      <p:font typeface="Roboto Medium"/>
      <p:regular r:id="rId39"/>
      <p:bold r:id="rId40"/>
      <p:italic r:id="rId41"/>
      <p:boldItalic r:id="rId42"/>
    </p:embeddedFont>
    <p:embeddedFont>
      <p:font typeface="Muli Regular"/>
      <p:regular r:id="rId43"/>
      <p:bold r:id="rId44"/>
      <p:italic r:id="rId45"/>
      <p:boldItalic r:id="rId46"/>
    </p:embeddedFont>
    <p:embeddedFont>
      <p:font typeface="Lexend Deca"/>
      <p:regular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Medium-bold.fntdata"/><Relationship Id="rId20" Type="http://schemas.openxmlformats.org/officeDocument/2006/relationships/slide" Target="slides/slide16.xml"/><Relationship Id="rId42" Type="http://schemas.openxmlformats.org/officeDocument/2006/relationships/font" Target="fonts/RobotoMedium-boldItalic.fntdata"/><Relationship Id="rId41" Type="http://schemas.openxmlformats.org/officeDocument/2006/relationships/font" Target="fonts/RobotoMedium-italic.fntdata"/><Relationship Id="rId22" Type="http://schemas.openxmlformats.org/officeDocument/2006/relationships/slide" Target="slides/slide18.xml"/><Relationship Id="rId44" Type="http://schemas.openxmlformats.org/officeDocument/2006/relationships/font" Target="fonts/MuliRegular-bold.fntdata"/><Relationship Id="rId21" Type="http://schemas.openxmlformats.org/officeDocument/2006/relationships/slide" Target="slides/slide17.xml"/><Relationship Id="rId43" Type="http://schemas.openxmlformats.org/officeDocument/2006/relationships/font" Target="fonts/MuliRegular-regular.fntdata"/><Relationship Id="rId24" Type="http://schemas.openxmlformats.org/officeDocument/2006/relationships/slide" Target="slides/slide20.xml"/><Relationship Id="rId46" Type="http://schemas.openxmlformats.org/officeDocument/2006/relationships/font" Target="fonts/MuliRegular-boldItalic.fntdata"/><Relationship Id="rId23" Type="http://schemas.openxmlformats.org/officeDocument/2006/relationships/slide" Target="slides/slide19.xml"/><Relationship Id="rId45" Type="http://schemas.openxmlformats.org/officeDocument/2006/relationships/font" Target="fonts/MuliRegular-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font" Target="fonts/LexendDeca-regular.fntdata"/><Relationship Id="rId28" Type="http://schemas.openxmlformats.org/officeDocument/2006/relationships/font" Target="fonts/Muli-bold.fntdata"/><Relationship Id="rId27" Type="http://schemas.openxmlformats.org/officeDocument/2006/relationships/font" Target="fonts/Muli-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uli-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Thin-regular.fntdata"/><Relationship Id="rId30" Type="http://schemas.openxmlformats.org/officeDocument/2006/relationships/font" Target="fonts/Muli-boldItalic.fntdata"/><Relationship Id="rId11" Type="http://schemas.openxmlformats.org/officeDocument/2006/relationships/slide" Target="slides/slide7.xml"/><Relationship Id="rId33" Type="http://schemas.openxmlformats.org/officeDocument/2006/relationships/font" Target="fonts/RobotoThin-italic.fntdata"/><Relationship Id="rId10" Type="http://schemas.openxmlformats.org/officeDocument/2006/relationships/slide" Target="slides/slide6.xml"/><Relationship Id="rId32" Type="http://schemas.openxmlformats.org/officeDocument/2006/relationships/font" Target="fonts/RobotoThin-bold.fntdata"/><Relationship Id="rId13" Type="http://schemas.openxmlformats.org/officeDocument/2006/relationships/slide" Target="slides/slide9.xml"/><Relationship Id="rId35" Type="http://schemas.openxmlformats.org/officeDocument/2006/relationships/font" Target="fonts/Roboto-regular.fntdata"/><Relationship Id="rId12" Type="http://schemas.openxmlformats.org/officeDocument/2006/relationships/slide" Target="slides/slide8.xml"/><Relationship Id="rId34" Type="http://schemas.openxmlformats.org/officeDocument/2006/relationships/font" Target="fonts/RobotoThin-boldItalic.fntdata"/><Relationship Id="rId15" Type="http://schemas.openxmlformats.org/officeDocument/2006/relationships/slide" Target="slides/slide11.xml"/><Relationship Id="rId37" Type="http://schemas.openxmlformats.org/officeDocument/2006/relationships/font" Target="fonts/Roboto-italic.fntdata"/><Relationship Id="rId14" Type="http://schemas.openxmlformats.org/officeDocument/2006/relationships/slide" Target="slides/slide10.xml"/><Relationship Id="rId36" Type="http://schemas.openxmlformats.org/officeDocument/2006/relationships/font" Target="fonts/Roboto-bold.fntdata"/><Relationship Id="rId17" Type="http://schemas.openxmlformats.org/officeDocument/2006/relationships/slide" Target="slides/slide13.xml"/><Relationship Id="rId39" Type="http://schemas.openxmlformats.org/officeDocument/2006/relationships/font" Target="fonts/RobotoMedium-regular.fntdata"/><Relationship Id="rId16" Type="http://schemas.openxmlformats.org/officeDocument/2006/relationships/slide" Target="slides/slide12.xml"/><Relationship Id="rId38" Type="http://schemas.openxmlformats.org/officeDocument/2006/relationships/font" Target="fonts/Robot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848e1ac63d_7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48e1ac63d_7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848e1ac63d_7_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48e1ac63d_7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848e1ac63d_7_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48e1ac63d_7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848e1ac63d_0_4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48e1ac63d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848e1ac63d_0_3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48e1ac63d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848e1ac63d_0_5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48e1ac63d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848e1ac63d_5_9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48e1ac63d_5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848e1ac63d_7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848e1ac63d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848e1ac63d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48e1ac63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have our models in place, </a:t>
            </a:r>
            <a:r>
              <a:rPr lang="en"/>
              <a:t>it's</a:t>
            </a:r>
            <a:r>
              <a:rPr lang="en"/>
              <a:t> time to ask the important question: So what?</a:t>
            </a:r>
            <a:endParaRPr/>
          </a:p>
          <a:p>
            <a:pPr indent="0" lvl="0" marL="0" rtl="0" algn="l">
              <a:spcBef>
                <a:spcPts val="0"/>
              </a:spcBef>
              <a:spcAft>
                <a:spcPts val="0"/>
              </a:spcAft>
              <a:buNone/>
            </a:pPr>
            <a:r>
              <a:rPr lang="en"/>
              <a:t>Moving on to our findings.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845dbf25cf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845dbf25c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analysis we have performed, we found that the age of borrowers can impact the probability of them defaulting on a loan. For example, Young people tend to default at higher rates than </a:t>
            </a:r>
            <a:r>
              <a:rPr lang="en"/>
              <a:t>older</a:t>
            </a:r>
            <a:r>
              <a:rPr lang="en"/>
              <a:t> people. </a:t>
            </a:r>
            <a:endParaRPr/>
          </a:p>
          <a:p>
            <a:pPr indent="0" lvl="0" marL="0" rtl="0" algn="l">
              <a:spcBef>
                <a:spcPts val="0"/>
              </a:spcBef>
              <a:spcAft>
                <a:spcPts val="0"/>
              </a:spcAft>
              <a:buNone/>
            </a:pPr>
            <a:r>
              <a:rPr lang="en"/>
              <a:t>We can decrease the loan default by accurate credit risk assessments, which is useful for both the lenders and the borrowers.  </a:t>
            </a:r>
            <a:endParaRPr/>
          </a:p>
          <a:p>
            <a:pPr indent="0" lvl="0" marL="0" rtl="0" algn="l">
              <a:spcBef>
                <a:spcPts val="0"/>
              </a:spcBef>
              <a:spcAft>
                <a:spcPts val="0"/>
              </a:spcAft>
              <a:buNone/>
            </a:pPr>
            <a:r>
              <a:rPr b="1" lang="en" sz="2000">
                <a:solidFill>
                  <a:schemeClr val="lt1"/>
                </a:solidFill>
                <a:latin typeface="Muli Regular"/>
                <a:ea typeface="Muli Regular"/>
                <a:cs typeface="Muli Regular"/>
                <a:sym typeface="Muli Regular"/>
              </a:rPr>
              <a:t>Young people tend to default at higher rates.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845dbf25c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845dbf25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analysis has several use cases such as </a:t>
            </a:r>
            <a:r>
              <a:rPr lang="en"/>
              <a:t>financial</a:t>
            </a:r>
            <a:r>
              <a:rPr lang="en"/>
              <a:t> services sector, as we all know that Us has a huge </a:t>
            </a:r>
            <a:r>
              <a:rPr lang="en"/>
              <a:t>mortgage</a:t>
            </a:r>
            <a:r>
              <a:rPr lang="en"/>
              <a:t> debt of 16 trillion dollars, defaults on these loans can destruct the economy.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useful for the </a:t>
            </a:r>
            <a:r>
              <a:rPr lang="en"/>
              <a:t>government</a:t>
            </a:r>
            <a:r>
              <a:rPr lang="en"/>
              <a:t> to look after how banks are issuing loans to consumers, in order to prevent economic crisis.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can be also be applied to the consumer domain, where </a:t>
            </a:r>
            <a:r>
              <a:rPr lang="en"/>
              <a:t>borrowers</a:t>
            </a:r>
            <a:r>
              <a:rPr lang="en"/>
              <a:t> can understand their requirement and their capacity to repay the loan, based on the </a:t>
            </a:r>
            <a:r>
              <a:rPr lang="en"/>
              <a:t>existing</a:t>
            </a:r>
            <a:r>
              <a:rPr lang="en"/>
              <a:t> source of income and other </a:t>
            </a:r>
            <a:r>
              <a:rPr lang="en"/>
              <a:t>assets</a:t>
            </a:r>
            <a:r>
              <a:rPr lang="en"/>
              <a:t> that they may have. This can prevent them from defaulting on a loan.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ff7c31ff3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ff7c31ff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ff7c31ff3_0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ff7c31ff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848e1ac63d_7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48e1ac63d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Regular"/>
                <a:ea typeface="Muli Regular"/>
                <a:cs typeface="Muli Regular"/>
                <a:sym typeface="Muli Regular"/>
              </a:rPr>
              <a:t>“</a:t>
            </a:r>
            <a:endParaRPr sz="7200">
              <a:solidFill>
                <a:schemeClr val="lt1"/>
              </a:solidFill>
              <a:latin typeface="Muli Regular"/>
              <a:ea typeface="Muli Regular"/>
              <a:cs typeface="Muli Regular"/>
              <a:sym typeface="Muli Regular"/>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rgbClr val="A458FF"/>
            </a:gs>
            <a:gs pos="39000">
              <a:srgbClr val="3544FF"/>
            </a:gs>
            <a:gs pos="100000">
              <a:srgbClr val="0A2F9E"/>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accent5"/>
              </a:buClr>
              <a:buSzPts val="1800"/>
              <a:buFont typeface="Muli Regular"/>
              <a:buChar char="⬡"/>
              <a:defRPr sz="2400">
                <a:solidFill>
                  <a:schemeClr val="lt1"/>
                </a:solidFill>
                <a:latin typeface="Muli Regular"/>
                <a:ea typeface="Muli Regular"/>
                <a:cs typeface="Muli Regular"/>
                <a:sym typeface="Muli Regular"/>
              </a:defRPr>
            </a:lvl1pPr>
            <a:lvl2pPr indent="-381000" lvl="1" marL="9144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2pPr>
            <a:lvl3pPr indent="-381000" lvl="2" marL="13716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3pPr>
            <a:lvl4pPr indent="-381000" lvl="3" marL="18288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4pPr>
            <a:lvl5pPr indent="-381000" lvl="4" marL="2286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5pPr>
            <a:lvl6pPr indent="-381000" lvl="5" marL="27432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6pPr>
            <a:lvl7pPr indent="-381000" lvl="6" marL="32004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7pPr>
            <a:lvl8pPr indent="-381000" lvl="7" marL="36576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8pPr>
            <a:lvl9pPr indent="-381000" lvl="8" marL="41148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30.png"/><Relationship Id="rId11" Type="http://schemas.openxmlformats.org/officeDocument/2006/relationships/image" Target="../media/image5.png"/><Relationship Id="rId10" Type="http://schemas.openxmlformats.org/officeDocument/2006/relationships/image" Target="../media/image10.png"/><Relationship Id="rId12" Type="http://schemas.openxmlformats.org/officeDocument/2006/relationships/image" Target="../media/image20.png"/><Relationship Id="rId9" Type="http://schemas.openxmlformats.org/officeDocument/2006/relationships/image" Target="../media/image14.png"/><Relationship Id="rId5" Type="http://schemas.openxmlformats.org/officeDocument/2006/relationships/image" Target="../media/image33.png"/><Relationship Id="rId6" Type="http://schemas.openxmlformats.org/officeDocument/2006/relationships/image" Target="../media/image24.png"/><Relationship Id="rId7" Type="http://schemas.openxmlformats.org/officeDocument/2006/relationships/image" Target="../media/image21.png"/><Relationship Id="rId8"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13.png"/><Relationship Id="rId6" Type="http://schemas.openxmlformats.org/officeDocument/2006/relationships/image" Target="../media/image17.png"/><Relationship Id="rId7" Type="http://schemas.openxmlformats.org/officeDocument/2006/relationships/image" Target="../media/image16.png"/><Relationship Id="rId8"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hyperlink" Target="https://www.statista.com/statistics/274636/combined-sum-of-all-holders-of-mortgage-debt-outstanding-in-the-u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14.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14.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3"/>
          <p:cNvSpPr txBox="1"/>
          <p:nvPr>
            <p:ph type="ctrTitle"/>
          </p:nvPr>
        </p:nvSpPr>
        <p:spPr>
          <a:xfrm>
            <a:off x="685800" y="1180175"/>
            <a:ext cx="4539000" cy="2031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Home Credit Default Risk Detection</a:t>
            </a:r>
            <a:endParaRPr/>
          </a:p>
          <a:p>
            <a:pPr indent="0" lvl="0" marL="0" rtl="0" algn="l">
              <a:spcBef>
                <a:spcPts val="0"/>
              </a:spcBef>
              <a:spcAft>
                <a:spcPts val="0"/>
              </a:spcAft>
              <a:buNone/>
            </a:pPr>
            <a:r>
              <a:rPr b="0" i="1" lang="en" sz="2400"/>
              <a:t>An Application of Big Data &amp; Artificial Intelligence</a:t>
            </a:r>
            <a:endParaRPr b="0" i="1" sz="2400"/>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
        <p:nvSpPr>
          <p:cNvPr id="67" name="Google Shape;67;p13"/>
          <p:cNvSpPr txBox="1"/>
          <p:nvPr/>
        </p:nvSpPr>
        <p:spPr>
          <a:xfrm>
            <a:off x="685800" y="4072875"/>
            <a:ext cx="8063100" cy="6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Group Name:</a:t>
            </a:r>
            <a:r>
              <a:rPr lang="en">
                <a:solidFill>
                  <a:srgbClr val="FFFFFF"/>
                </a:solidFill>
                <a:latin typeface="Muli Regular"/>
                <a:ea typeface="Muli Regular"/>
                <a:cs typeface="Muli Regular"/>
                <a:sym typeface="Muli Regular"/>
              </a:rPr>
              <a:t> Map Reducers</a:t>
            </a:r>
            <a:endParaRPr>
              <a:solidFill>
                <a:srgbClr val="FFFFFF"/>
              </a:solidFill>
              <a:latin typeface="Muli Regular"/>
              <a:ea typeface="Muli Regular"/>
              <a:cs typeface="Muli Regular"/>
              <a:sym typeface="Muli Regular"/>
            </a:endParaRPr>
          </a:p>
          <a:p>
            <a:pPr indent="0" lvl="0" marL="0" rtl="0" algn="l">
              <a:spcBef>
                <a:spcPts val="0"/>
              </a:spcBef>
              <a:spcAft>
                <a:spcPts val="0"/>
              </a:spcAft>
              <a:buNone/>
            </a:pPr>
            <a:r>
              <a:rPr b="1" lang="en">
                <a:solidFill>
                  <a:srgbClr val="FFFFFF"/>
                </a:solidFill>
                <a:latin typeface="Muli"/>
                <a:ea typeface="Muli"/>
                <a:cs typeface="Muli"/>
                <a:sym typeface="Muli"/>
              </a:rPr>
              <a:t>Group Members:</a:t>
            </a:r>
            <a:r>
              <a:rPr lang="en">
                <a:solidFill>
                  <a:srgbClr val="FFFFFF"/>
                </a:solidFill>
                <a:latin typeface="Muli Regular"/>
                <a:ea typeface="Muli Regular"/>
                <a:cs typeface="Muli Regular"/>
                <a:sym typeface="Muli Regular"/>
              </a:rPr>
              <a:t> Sahitya Angara, Akshay Havalgi, Mit Patel, Shashank Manu Rao, Vivek Sivalingam, Nicholas Summers</a:t>
            </a:r>
            <a:endParaRPr>
              <a:solidFill>
                <a:srgbClr val="FFFFFF"/>
              </a:solidFill>
              <a:latin typeface="Muli Regular"/>
              <a:ea typeface="Muli Regular"/>
              <a:cs typeface="Muli Regular"/>
              <a:sym typeface="Muli Regul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8" name="Google Shape;218;p22"/>
          <p:cNvSpPr txBox="1"/>
          <p:nvPr>
            <p:ph idx="4294967295" type="body"/>
          </p:nvPr>
        </p:nvSpPr>
        <p:spPr>
          <a:xfrm>
            <a:off x="362600" y="1375650"/>
            <a:ext cx="3193800" cy="23922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br>
              <a:rPr lang="en" sz="3000">
                <a:latin typeface="Lexend Deca"/>
                <a:ea typeface="Lexend Deca"/>
                <a:cs typeface="Lexend Deca"/>
                <a:sym typeface="Lexend Deca"/>
              </a:rPr>
            </a:br>
            <a:r>
              <a:rPr b="1" lang="en" sz="3000">
                <a:latin typeface="Lexend Deca"/>
                <a:ea typeface="Lexend Deca"/>
                <a:cs typeface="Lexend Deca"/>
                <a:sym typeface="Lexend Deca"/>
              </a:rPr>
              <a:t>Effect of age on repayment</a:t>
            </a:r>
            <a:endParaRPr b="1" sz="1750">
              <a:solidFill>
                <a:srgbClr val="D5D5D5"/>
              </a:solidFill>
              <a:highlight>
                <a:srgbClr val="383838"/>
              </a:highlight>
              <a:latin typeface="Roboto"/>
              <a:ea typeface="Roboto"/>
              <a:cs typeface="Roboto"/>
              <a:sym typeface="Roboto"/>
            </a:endParaRPr>
          </a:p>
          <a:p>
            <a:pPr indent="0" lvl="0" marL="0" rtl="0" algn="l">
              <a:spcBef>
                <a:spcPts val="600"/>
              </a:spcBef>
              <a:spcAft>
                <a:spcPts val="0"/>
              </a:spcAft>
              <a:buNone/>
            </a:pPr>
            <a:r>
              <a:t/>
            </a:r>
            <a:endParaRPr b="1" sz="2000"/>
          </a:p>
          <a:p>
            <a:pPr indent="0" lvl="0" marL="0" rtl="0" algn="l">
              <a:spcBef>
                <a:spcPts val="600"/>
              </a:spcBef>
              <a:spcAft>
                <a:spcPts val="0"/>
              </a:spcAft>
              <a:buNone/>
            </a:pPr>
            <a:r>
              <a:t/>
            </a:r>
            <a:endParaRPr sz="1800"/>
          </a:p>
        </p:txBody>
      </p:sp>
      <p:grpSp>
        <p:nvGrpSpPr>
          <p:cNvPr id="219" name="Google Shape;219;p22"/>
          <p:cNvGrpSpPr/>
          <p:nvPr/>
        </p:nvGrpSpPr>
        <p:grpSpPr>
          <a:xfrm>
            <a:off x="3938045" y="241106"/>
            <a:ext cx="3750155" cy="4596241"/>
            <a:chOff x="3938007" y="306251"/>
            <a:chExt cx="3714864" cy="4530995"/>
          </a:xfrm>
        </p:grpSpPr>
        <p:grpSp>
          <p:nvGrpSpPr>
            <p:cNvPr id="220" name="Google Shape;220;p22"/>
            <p:cNvGrpSpPr/>
            <p:nvPr/>
          </p:nvGrpSpPr>
          <p:grpSpPr>
            <a:xfrm>
              <a:off x="3938007" y="306251"/>
              <a:ext cx="3714864" cy="4530995"/>
              <a:chOff x="2112475" y="238125"/>
              <a:chExt cx="3395050" cy="5238750"/>
            </a:xfrm>
          </p:grpSpPr>
          <p:sp>
            <p:nvSpPr>
              <p:cNvPr id="221" name="Google Shape;221;p22"/>
              <p:cNvSpPr/>
              <p:nvPr/>
            </p:nvSpPr>
            <p:spPr>
              <a:xfrm>
                <a:off x="2112475" y="238125"/>
                <a:ext cx="3395050" cy="5238750"/>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accent1"/>
                  </a:gs>
                  <a:gs pos="100000">
                    <a:schemeClr val="dk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a:off x="3671350" y="5147100"/>
                <a:ext cx="279175" cy="179900"/>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a:off x="3650725" y="446100"/>
                <a:ext cx="54375" cy="54350"/>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a:off x="3761275" y="423600"/>
                <a:ext cx="99325" cy="99325"/>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5" name="Google Shape;225;p22"/>
            <p:cNvPicPr preferRelativeResize="0"/>
            <p:nvPr/>
          </p:nvPicPr>
          <p:blipFill>
            <a:blip r:embed="rId3">
              <a:alphaModFix/>
            </a:blip>
            <a:stretch>
              <a:fillRect/>
            </a:stretch>
          </p:blipFill>
          <p:spPr>
            <a:xfrm>
              <a:off x="4053600" y="740800"/>
              <a:ext cx="3500925" cy="367940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 name="Google Shape;231;p23"/>
          <p:cNvSpPr txBox="1"/>
          <p:nvPr>
            <p:ph idx="4294967295" type="body"/>
          </p:nvPr>
        </p:nvSpPr>
        <p:spPr>
          <a:xfrm>
            <a:off x="307675" y="550775"/>
            <a:ext cx="8172900" cy="4860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b="1" lang="en" sz="3000">
                <a:latin typeface="Lexend Deca"/>
                <a:ea typeface="Lexend Deca"/>
                <a:cs typeface="Lexend Deca"/>
                <a:sym typeface="Lexend Deca"/>
              </a:rPr>
              <a:t>Influence of Income Type on Credit Risk</a:t>
            </a:r>
            <a:endParaRPr b="1" sz="2000">
              <a:latin typeface="Muli"/>
              <a:ea typeface="Muli"/>
              <a:cs typeface="Muli"/>
              <a:sym typeface="Muli"/>
            </a:endParaRPr>
          </a:p>
          <a:p>
            <a:pPr indent="0" lvl="0" marL="0" rtl="0" algn="l">
              <a:spcBef>
                <a:spcPts val="600"/>
              </a:spcBef>
              <a:spcAft>
                <a:spcPts val="0"/>
              </a:spcAft>
              <a:buNone/>
            </a:pPr>
            <a:r>
              <a:t/>
            </a:r>
            <a:endParaRPr sz="1800"/>
          </a:p>
        </p:txBody>
      </p:sp>
      <p:grpSp>
        <p:nvGrpSpPr>
          <p:cNvPr id="232" name="Google Shape;232;p23"/>
          <p:cNvGrpSpPr/>
          <p:nvPr/>
        </p:nvGrpSpPr>
        <p:grpSpPr>
          <a:xfrm>
            <a:off x="1055139" y="956228"/>
            <a:ext cx="6621020" cy="3953961"/>
            <a:chOff x="1055139" y="956228"/>
            <a:chExt cx="6621020" cy="3953961"/>
          </a:xfrm>
        </p:grpSpPr>
        <p:grpSp>
          <p:nvGrpSpPr>
            <p:cNvPr id="233" name="Google Shape;233;p23"/>
            <p:cNvGrpSpPr/>
            <p:nvPr/>
          </p:nvGrpSpPr>
          <p:grpSpPr>
            <a:xfrm>
              <a:off x="1055139" y="956228"/>
              <a:ext cx="6621020" cy="3953961"/>
              <a:chOff x="1177450" y="241631"/>
              <a:chExt cx="6173152" cy="3616776"/>
            </a:xfrm>
          </p:grpSpPr>
          <p:sp>
            <p:nvSpPr>
              <p:cNvPr id="234" name="Google Shape;234;p23"/>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23"/>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23"/>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23"/>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238" name="Google Shape;238;p23"/>
            <p:cNvPicPr preferRelativeResize="0"/>
            <p:nvPr/>
          </p:nvPicPr>
          <p:blipFill>
            <a:blip r:embed="rId3">
              <a:alphaModFix/>
            </a:blip>
            <a:stretch>
              <a:fillRect/>
            </a:stretch>
          </p:blipFill>
          <p:spPr>
            <a:xfrm>
              <a:off x="1810075" y="1177700"/>
              <a:ext cx="5135149" cy="332160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4" name="Google Shape;244;p24"/>
          <p:cNvSpPr txBox="1"/>
          <p:nvPr>
            <p:ph idx="4294967295" type="body"/>
          </p:nvPr>
        </p:nvSpPr>
        <p:spPr>
          <a:xfrm>
            <a:off x="307675" y="550775"/>
            <a:ext cx="7543500" cy="11607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b="1" lang="en" sz="3000">
                <a:latin typeface="Lexend Deca"/>
                <a:ea typeface="Lexend Deca"/>
                <a:cs typeface="Lexend Deca"/>
                <a:sym typeface="Lexend Deca"/>
              </a:rPr>
              <a:t>Distribution of Duration between Credit Loan Application and Home Credit Application </a:t>
            </a:r>
            <a:endParaRPr sz="3000"/>
          </a:p>
        </p:txBody>
      </p:sp>
      <p:grpSp>
        <p:nvGrpSpPr>
          <p:cNvPr id="245" name="Google Shape;245;p24"/>
          <p:cNvGrpSpPr/>
          <p:nvPr/>
        </p:nvGrpSpPr>
        <p:grpSpPr>
          <a:xfrm>
            <a:off x="2747919" y="1473961"/>
            <a:ext cx="5732741" cy="3335476"/>
            <a:chOff x="1055197" y="956221"/>
            <a:chExt cx="6621323" cy="3953859"/>
          </a:xfrm>
        </p:grpSpPr>
        <p:grpSp>
          <p:nvGrpSpPr>
            <p:cNvPr id="246" name="Google Shape;246;p24"/>
            <p:cNvGrpSpPr/>
            <p:nvPr/>
          </p:nvGrpSpPr>
          <p:grpSpPr>
            <a:xfrm>
              <a:off x="1055197" y="956221"/>
              <a:ext cx="6621323" cy="3953859"/>
              <a:chOff x="1177450" y="241631"/>
              <a:chExt cx="6173152" cy="3616776"/>
            </a:xfrm>
          </p:grpSpPr>
          <p:sp>
            <p:nvSpPr>
              <p:cNvPr id="247" name="Google Shape;247;p24"/>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24"/>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24"/>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24"/>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251" name="Google Shape;251;p24"/>
            <p:cNvPicPr preferRelativeResize="0"/>
            <p:nvPr/>
          </p:nvPicPr>
          <p:blipFill>
            <a:blip r:embed="rId3">
              <a:alphaModFix/>
            </a:blip>
            <a:stretch>
              <a:fillRect/>
            </a:stretch>
          </p:blipFill>
          <p:spPr>
            <a:xfrm>
              <a:off x="1798225" y="1195450"/>
              <a:ext cx="5133450" cy="3285024"/>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5"/>
          <p:cNvSpPr txBox="1"/>
          <p:nvPr>
            <p:ph type="ctrTitle"/>
          </p:nvPr>
        </p:nvSpPr>
        <p:spPr>
          <a:xfrm>
            <a:off x="567150" y="1991825"/>
            <a:ext cx="51306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Extract </a:t>
            </a:r>
            <a:endParaRPr/>
          </a:p>
          <a:p>
            <a:pPr indent="0" lvl="0" marL="0" rtl="0" algn="l">
              <a:spcBef>
                <a:spcPts val="0"/>
              </a:spcBef>
              <a:spcAft>
                <a:spcPts val="0"/>
              </a:spcAft>
              <a:buNone/>
            </a:pPr>
            <a:r>
              <a:rPr lang="en"/>
              <a:t>Transform</a:t>
            </a:r>
            <a:endParaRPr/>
          </a:p>
          <a:p>
            <a:pPr indent="0" lvl="0" marL="0" rtl="0" algn="l">
              <a:spcBef>
                <a:spcPts val="0"/>
              </a:spcBef>
              <a:spcAft>
                <a:spcPts val="0"/>
              </a:spcAft>
              <a:buNone/>
            </a:pPr>
            <a:r>
              <a:rPr lang="en"/>
              <a:t>Load</a:t>
            </a:r>
            <a:endParaRPr/>
          </a:p>
        </p:txBody>
      </p:sp>
      <p:pic>
        <p:nvPicPr>
          <p:cNvPr id="257" name="Google Shape;257;p25"/>
          <p:cNvPicPr preferRelativeResize="0"/>
          <p:nvPr/>
        </p:nvPicPr>
        <p:blipFill>
          <a:blip r:embed="rId3">
            <a:alphaModFix/>
          </a:blip>
          <a:stretch>
            <a:fillRect/>
          </a:stretch>
        </p:blipFill>
        <p:spPr>
          <a:xfrm>
            <a:off x="5864702" y="1917575"/>
            <a:ext cx="1999125" cy="1308300"/>
          </a:xfrm>
          <a:prstGeom prst="rect">
            <a:avLst/>
          </a:prstGeom>
          <a:noFill/>
          <a:ln>
            <a:noFill/>
          </a:ln>
        </p:spPr>
      </p:pic>
      <p:pic>
        <p:nvPicPr>
          <p:cNvPr id="258" name="Google Shape;258;p25"/>
          <p:cNvPicPr preferRelativeResize="0"/>
          <p:nvPr/>
        </p:nvPicPr>
        <p:blipFill>
          <a:blip r:embed="rId4">
            <a:alphaModFix/>
          </a:blip>
          <a:stretch>
            <a:fillRect/>
          </a:stretch>
        </p:blipFill>
        <p:spPr>
          <a:xfrm>
            <a:off x="567141" y="3761262"/>
            <a:ext cx="1019495" cy="1122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4" name="Google Shape;264;p26"/>
          <p:cNvSpPr txBox="1"/>
          <p:nvPr>
            <p:ph idx="4294967295" type="body"/>
          </p:nvPr>
        </p:nvSpPr>
        <p:spPr>
          <a:xfrm>
            <a:off x="3491275" y="181538"/>
            <a:ext cx="4989300" cy="853200"/>
          </a:xfrm>
          <a:prstGeom prst="rect">
            <a:avLst/>
          </a:prstGeom>
        </p:spPr>
        <p:txBody>
          <a:bodyPr anchorCtr="0" anchor="ctr" bIns="0" lIns="0" spcFirstLastPara="1" rIns="0" wrap="square" tIns="0">
            <a:noAutofit/>
          </a:bodyPr>
          <a:lstStyle/>
          <a:p>
            <a:pPr indent="0" lvl="0" marL="0" rtl="0" algn="r">
              <a:spcBef>
                <a:spcPts val="600"/>
              </a:spcBef>
              <a:spcAft>
                <a:spcPts val="0"/>
              </a:spcAft>
              <a:buNone/>
            </a:pPr>
            <a:r>
              <a:rPr b="1" lang="en" sz="3000">
                <a:latin typeface="Lexend Deca"/>
                <a:ea typeface="Lexend Deca"/>
                <a:cs typeface="Lexend Deca"/>
                <a:sym typeface="Lexend Deca"/>
              </a:rPr>
              <a:t>Data Structure</a:t>
            </a:r>
            <a:endParaRPr b="1" sz="3000">
              <a:latin typeface="Lexend Deca"/>
              <a:ea typeface="Lexend Deca"/>
              <a:cs typeface="Lexend Deca"/>
              <a:sym typeface="Lexend Deca"/>
            </a:endParaRPr>
          </a:p>
        </p:txBody>
      </p:sp>
      <p:grpSp>
        <p:nvGrpSpPr>
          <p:cNvPr id="265" name="Google Shape;265;p26"/>
          <p:cNvGrpSpPr/>
          <p:nvPr/>
        </p:nvGrpSpPr>
        <p:grpSpPr>
          <a:xfrm>
            <a:off x="261524" y="1034738"/>
            <a:ext cx="6268078" cy="3900546"/>
            <a:chOff x="738663" y="531294"/>
            <a:chExt cx="8146709" cy="4122763"/>
          </a:xfrm>
        </p:grpSpPr>
        <p:grpSp>
          <p:nvGrpSpPr>
            <p:cNvPr id="266" name="Google Shape;266;p26"/>
            <p:cNvGrpSpPr/>
            <p:nvPr/>
          </p:nvGrpSpPr>
          <p:grpSpPr>
            <a:xfrm>
              <a:off x="738663" y="531294"/>
              <a:ext cx="8146709" cy="4122763"/>
              <a:chOff x="1177450" y="241631"/>
              <a:chExt cx="6173152" cy="3616776"/>
            </a:xfrm>
          </p:grpSpPr>
          <p:sp>
            <p:nvSpPr>
              <p:cNvPr id="267" name="Google Shape;267;p26"/>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26"/>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26"/>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26"/>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271" name="Google Shape;271;p26"/>
            <p:cNvPicPr preferRelativeResize="0"/>
            <p:nvPr/>
          </p:nvPicPr>
          <p:blipFill>
            <a:blip r:embed="rId3">
              <a:alphaModFix/>
            </a:blip>
            <a:stretch>
              <a:fillRect/>
            </a:stretch>
          </p:blipFill>
          <p:spPr>
            <a:xfrm>
              <a:off x="1587250" y="743400"/>
              <a:ext cx="6469551" cy="3606476"/>
            </a:xfrm>
            <a:prstGeom prst="rect">
              <a:avLst/>
            </a:prstGeom>
            <a:noFill/>
            <a:ln>
              <a:noFill/>
            </a:ln>
          </p:spPr>
        </p:pic>
      </p:grpSp>
      <p:pic>
        <p:nvPicPr>
          <p:cNvPr id="272" name="Google Shape;272;p26"/>
          <p:cNvPicPr preferRelativeResize="0"/>
          <p:nvPr/>
        </p:nvPicPr>
        <p:blipFill>
          <a:blip r:embed="rId4">
            <a:alphaModFix/>
          </a:blip>
          <a:stretch>
            <a:fillRect/>
          </a:stretch>
        </p:blipFill>
        <p:spPr>
          <a:xfrm>
            <a:off x="7643270" y="1034755"/>
            <a:ext cx="905910" cy="7840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2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8" name="Google Shape;278;p27"/>
          <p:cNvSpPr txBox="1"/>
          <p:nvPr>
            <p:ph idx="4294967295" type="body"/>
          </p:nvPr>
        </p:nvSpPr>
        <p:spPr>
          <a:xfrm>
            <a:off x="415525" y="241825"/>
            <a:ext cx="7455300" cy="9201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b="1" lang="en" sz="3000">
                <a:latin typeface="Lexend Deca"/>
                <a:ea typeface="Lexend Deca"/>
                <a:cs typeface="Lexend Deca"/>
                <a:sym typeface="Lexend Deca"/>
              </a:rPr>
              <a:t>Manual Feature Engineering</a:t>
            </a:r>
            <a:endParaRPr b="1" sz="3000">
              <a:latin typeface="Lexend Deca"/>
              <a:ea typeface="Lexend Deca"/>
              <a:cs typeface="Lexend Deca"/>
              <a:sym typeface="Lexend Deca"/>
            </a:endParaRPr>
          </a:p>
        </p:txBody>
      </p:sp>
      <p:grpSp>
        <p:nvGrpSpPr>
          <p:cNvPr id="279" name="Google Shape;279;p27"/>
          <p:cNvGrpSpPr/>
          <p:nvPr/>
        </p:nvGrpSpPr>
        <p:grpSpPr>
          <a:xfrm>
            <a:off x="2063506" y="1161934"/>
            <a:ext cx="6417380" cy="3631072"/>
            <a:chOff x="1513987" y="443222"/>
            <a:chExt cx="7301604" cy="3867780"/>
          </a:xfrm>
        </p:grpSpPr>
        <p:grpSp>
          <p:nvGrpSpPr>
            <p:cNvPr id="280" name="Google Shape;280;p27"/>
            <p:cNvGrpSpPr/>
            <p:nvPr/>
          </p:nvGrpSpPr>
          <p:grpSpPr>
            <a:xfrm>
              <a:off x="1513987" y="443222"/>
              <a:ext cx="7301604" cy="3867780"/>
              <a:chOff x="1177450" y="241631"/>
              <a:chExt cx="6173152" cy="3616776"/>
            </a:xfrm>
          </p:grpSpPr>
          <p:sp>
            <p:nvSpPr>
              <p:cNvPr id="281" name="Google Shape;281;p27"/>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27"/>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27"/>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27"/>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285" name="Google Shape;285;p27"/>
            <p:cNvPicPr preferRelativeResize="0"/>
            <p:nvPr/>
          </p:nvPicPr>
          <p:blipFill>
            <a:blip r:embed="rId3">
              <a:alphaModFix/>
            </a:blip>
            <a:stretch>
              <a:fillRect/>
            </a:stretch>
          </p:blipFill>
          <p:spPr>
            <a:xfrm>
              <a:off x="2270725" y="631200"/>
              <a:ext cx="5788125" cy="3357375"/>
            </a:xfrm>
            <a:prstGeom prst="rect">
              <a:avLst/>
            </a:prstGeom>
            <a:noFill/>
            <a:ln>
              <a:noFill/>
            </a:ln>
          </p:spPr>
        </p:pic>
      </p:grpSp>
      <p:grpSp>
        <p:nvGrpSpPr>
          <p:cNvPr id="286" name="Google Shape;286;p27"/>
          <p:cNvGrpSpPr/>
          <p:nvPr/>
        </p:nvGrpSpPr>
        <p:grpSpPr>
          <a:xfrm>
            <a:off x="5828037" y="427723"/>
            <a:ext cx="748566" cy="548290"/>
            <a:chOff x="5255200" y="3006475"/>
            <a:chExt cx="511700" cy="378575"/>
          </a:xfrm>
        </p:grpSpPr>
        <p:sp>
          <p:nvSpPr>
            <p:cNvPr id="287" name="Google Shape;287;p27"/>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28"/>
          <p:cNvSpPr txBox="1"/>
          <p:nvPr>
            <p:ph idx="4294967295" type="ctrTitle"/>
          </p:nvPr>
        </p:nvSpPr>
        <p:spPr>
          <a:xfrm>
            <a:off x="685800" y="1032750"/>
            <a:ext cx="3332700" cy="198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6000"/>
              <a:t>Machine Learning</a:t>
            </a:r>
            <a:endParaRPr sz="6000"/>
          </a:p>
        </p:txBody>
      </p:sp>
      <p:sp>
        <p:nvSpPr>
          <p:cNvPr id="294" name="Google Shape;294;p28"/>
          <p:cNvSpPr txBox="1"/>
          <p:nvPr>
            <p:ph idx="4294967295" type="subTitle"/>
          </p:nvPr>
        </p:nvSpPr>
        <p:spPr>
          <a:xfrm>
            <a:off x="685800" y="3013350"/>
            <a:ext cx="3332700" cy="1097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t>Using machine learning to detect home credit default risk and derive insights to drive business decisions</a:t>
            </a:r>
            <a:endParaRPr sz="1800"/>
          </a:p>
        </p:txBody>
      </p:sp>
      <p:sp>
        <p:nvSpPr>
          <p:cNvPr id="295" name="Google Shape;295;p2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96" name="Google Shape;296;p28"/>
          <p:cNvPicPr preferRelativeResize="0"/>
          <p:nvPr/>
        </p:nvPicPr>
        <p:blipFill>
          <a:blip r:embed="rId3">
            <a:alphaModFix/>
          </a:blip>
          <a:stretch>
            <a:fillRect/>
          </a:stretch>
        </p:blipFill>
        <p:spPr>
          <a:xfrm>
            <a:off x="5210416" y="2211062"/>
            <a:ext cx="2017495" cy="1209250"/>
          </a:xfrm>
          <a:prstGeom prst="rect">
            <a:avLst/>
          </a:prstGeom>
          <a:noFill/>
          <a:ln>
            <a:noFill/>
          </a:ln>
        </p:spPr>
      </p:pic>
      <p:pic>
        <p:nvPicPr>
          <p:cNvPr id="297" name="Google Shape;297;p28"/>
          <p:cNvPicPr preferRelativeResize="0"/>
          <p:nvPr/>
        </p:nvPicPr>
        <p:blipFill>
          <a:blip r:embed="rId4">
            <a:alphaModFix/>
          </a:blip>
          <a:stretch>
            <a:fillRect/>
          </a:stretch>
        </p:blipFill>
        <p:spPr>
          <a:xfrm>
            <a:off x="4386955" y="1434470"/>
            <a:ext cx="481900" cy="555275"/>
          </a:xfrm>
          <a:prstGeom prst="rect">
            <a:avLst/>
          </a:prstGeom>
          <a:noFill/>
          <a:ln>
            <a:noFill/>
          </a:ln>
        </p:spPr>
      </p:pic>
      <p:pic>
        <p:nvPicPr>
          <p:cNvPr id="298" name="Google Shape;298;p28"/>
          <p:cNvPicPr preferRelativeResize="0"/>
          <p:nvPr/>
        </p:nvPicPr>
        <p:blipFill>
          <a:blip r:embed="rId5">
            <a:alphaModFix/>
          </a:blip>
          <a:stretch>
            <a:fillRect/>
          </a:stretch>
        </p:blipFill>
        <p:spPr>
          <a:xfrm>
            <a:off x="4569684" y="1556163"/>
            <a:ext cx="481900" cy="555275"/>
          </a:xfrm>
          <a:prstGeom prst="rect">
            <a:avLst/>
          </a:prstGeom>
          <a:noFill/>
          <a:ln>
            <a:noFill/>
          </a:ln>
        </p:spPr>
      </p:pic>
      <p:pic>
        <p:nvPicPr>
          <p:cNvPr id="299" name="Google Shape;299;p28"/>
          <p:cNvPicPr preferRelativeResize="0"/>
          <p:nvPr/>
        </p:nvPicPr>
        <p:blipFill>
          <a:blip r:embed="rId6">
            <a:alphaModFix/>
          </a:blip>
          <a:stretch>
            <a:fillRect/>
          </a:stretch>
        </p:blipFill>
        <p:spPr>
          <a:xfrm>
            <a:off x="5654025" y="2170138"/>
            <a:ext cx="1111472" cy="961913"/>
          </a:xfrm>
          <a:prstGeom prst="rect">
            <a:avLst/>
          </a:prstGeom>
          <a:noFill/>
          <a:ln>
            <a:noFill/>
          </a:ln>
        </p:spPr>
      </p:pic>
      <p:pic>
        <p:nvPicPr>
          <p:cNvPr id="300" name="Google Shape;300;p28"/>
          <p:cNvPicPr preferRelativeResize="0"/>
          <p:nvPr/>
        </p:nvPicPr>
        <p:blipFill>
          <a:blip r:embed="rId6">
            <a:alphaModFix/>
          </a:blip>
          <a:stretch>
            <a:fillRect/>
          </a:stretch>
        </p:blipFill>
        <p:spPr>
          <a:xfrm>
            <a:off x="5654025" y="1777572"/>
            <a:ext cx="1111472" cy="961913"/>
          </a:xfrm>
          <a:prstGeom prst="rect">
            <a:avLst/>
          </a:prstGeom>
          <a:noFill/>
          <a:ln>
            <a:noFill/>
          </a:ln>
        </p:spPr>
      </p:pic>
      <p:pic>
        <p:nvPicPr>
          <p:cNvPr id="301" name="Google Shape;301;p28"/>
          <p:cNvPicPr preferRelativeResize="0"/>
          <p:nvPr/>
        </p:nvPicPr>
        <p:blipFill>
          <a:blip r:embed="rId7">
            <a:alphaModFix/>
          </a:blip>
          <a:stretch>
            <a:fillRect/>
          </a:stretch>
        </p:blipFill>
        <p:spPr>
          <a:xfrm>
            <a:off x="5587011" y="756240"/>
            <a:ext cx="1245500" cy="799942"/>
          </a:xfrm>
          <a:prstGeom prst="rect">
            <a:avLst/>
          </a:prstGeom>
          <a:noFill/>
          <a:ln>
            <a:noFill/>
          </a:ln>
        </p:spPr>
      </p:pic>
      <p:pic>
        <p:nvPicPr>
          <p:cNvPr id="302" name="Google Shape;302;p28"/>
          <p:cNvPicPr preferRelativeResize="0"/>
          <p:nvPr/>
        </p:nvPicPr>
        <p:blipFill>
          <a:blip r:embed="rId8">
            <a:alphaModFix/>
          </a:blip>
          <a:stretch>
            <a:fillRect/>
          </a:stretch>
        </p:blipFill>
        <p:spPr>
          <a:xfrm>
            <a:off x="7380302" y="1666762"/>
            <a:ext cx="848475" cy="555275"/>
          </a:xfrm>
          <a:prstGeom prst="rect">
            <a:avLst/>
          </a:prstGeom>
          <a:noFill/>
          <a:ln>
            <a:noFill/>
          </a:ln>
        </p:spPr>
      </p:pic>
      <p:cxnSp>
        <p:nvCxnSpPr>
          <p:cNvPr id="303" name="Google Shape;303;p28"/>
          <p:cNvCxnSpPr/>
          <p:nvPr/>
        </p:nvCxnSpPr>
        <p:spPr>
          <a:xfrm>
            <a:off x="6958825" y="3257288"/>
            <a:ext cx="664200" cy="383400"/>
          </a:xfrm>
          <a:prstGeom prst="straightConnector1">
            <a:avLst/>
          </a:prstGeom>
          <a:noFill/>
          <a:ln cap="rnd" cmpd="sng" w="19050">
            <a:solidFill>
              <a:schemeClr val="accent3"/>
            </a:solidFill>
            <a:prstDash val="dash"/>
            <a:round/>
            <a:headEnd len="med" w="med" type="none"/>
            <a:tailEnd len="med" w="med" type="none"/>
          </a:ln>
        </p:spPr>
      </p:cxnSp>
      <p:cxnSp>
        <p:nvCxnSpPr>
          <p:cNvPr id="304" name="Google Shape;304;p28"/>
          <p:cNvCxnSpPr/>
          <p:nvPr/>
        </p:nvCxnSpPr>
        <p:spPr>
          <a:xfrm>
            <a:off x="4910575" y="2035238"/>
            <a:ext cx="559800" cy="323100"/>
          </a:xfrm>
          <a:prstGeom prst="straightConnector1">
            <a:avLst/>
          </a:prstGeom>
          <a:noFill/>
          <a:ln cap="rnd" cmpd="sng" w="19050">
            <a:solidFill>
              <a:schemeClr val="accent6"/>
            </a:solidFill>
            <a:prstDash val="dash"/>
            <a:round/>
            <a:headEnd len="med" w="med" type="none"/>
            <a:tailEnd len="med" w="med" type="none"/>
          </a:ln>
        </p:spPr>
      </p:cxnSp>
      <p:pic>
        <p:nvPicPr>
          <p:cNvPr id="305" name="Google Shape;305;p28"/>
          <p:cNvPicPr preferRelativeResize="0"/>
          <p:nvPr/>
        </p:nvPicPr>
        <p:blipFill>
          <a:blip r:embed="rId9">
            <a:alphaModFix/>
          </a:blip>
          <a:stretch>
            <a:fillRect/>
          </a:stretch>
        </p:blipFill>
        <p:spPr>
          <a:xfrm>
            <a:off x="7703038" y="1370716"/>
            <a:ext cx="190716" cy="555275"/>
          </a:xfrm>
          <a:prstGeom prst="rect">
            <a:avLst/>
          </a:prstGeom>
          <a:noFill/>
          <a:ln>
            <a:noFill/>
          </a:ln>
        </p:spPr>
      </p:pic>
      <p:cxnSp>
        <p:nvCxnSpPr>
          <p:cNvPr id="306" name="Google Shape;306;p28"/>
          <p:cNvCxnSpPr/>
          <p:nvPr/>
        </p:nvCxnSpPr>
        <p:spPr>
          <a:xfrm flipH="1">
            <a:off x="4637575" y="3181088"/>
            <a:ext cx="936600" cy="540900"/>
          </a:xfrm>
          <a:prstGeom prst="straightConnector1">
            <a:avLst/>
          </a:prstGeom>
          <a:noFill/>
          <a:ln cap="rnd" cmpd="sng" w="19050">
            <a:solidFill>
              <a:schemeClr val="accent3"/>
            </a:solidFill>
            <a:prstDash val="dash"/>
            <a:round/>
            <a:headEnd len="med" w="med" type="none"/>
            <a:tailEnd len="med" w="med" type="none"/>
          </a:ln>
        </p:spPr>
      </p:cxnSp>
      <p:cxnSp>
        <p:nvCxnSpPr>
          <p:cNvPr id="307" name="Google Shape;307;p28"/>
          <p:cNvCxnSpPr/>
          <p:nvPr/>
        </p:nvCxnSpPr>
        <p:spPr>
          <a:xfrm flipH="1">
            <a:off x="6910225" y="2111438"/>
            <a:ext cx="559800" cy="323100"/>
          </a:xfrm>
          <a:prstGeom prst="straightConnector1">
            <a:avLst/>
          </a:prstGeom>
          <a:noFill/>
          <a:ln cap="rnd" cmpd="sng" w="19050">
            <a:solidFill>
              <a:schemeClr val="accent1"/>
            </a:solidFill>
            <a:prstDash val="dash"/>
            <a:round/>
            <a:headEnd len="med" w="med" type="none"/>
            <a:tailEnd len="med" w="med" type="none"/>
          </a:ln>
        </p:spPr>
      </p:cxnSp>
      <p:pic>
        <p:nvPicPr>
          <p:cNvPr id="308" name="Google Shape;308;p28"/>
          <p:cNvPicPr preferRelativeResize="0"/>
          <p:nvPr/>
        </p:nvPicPr>
        <p:blipFill>
          <a:blip r:embed="rId10">
            <a:alphaModFix/>
          </a:blip>
          <a:stretch>
            <a:fillRect/>
          </a:stretch>
        </p:blipFill>
        <p:spPr>
          <a:xfrm>
            <a:off x="4422863" y="2732996"/>
            <a:ext cx="1019495" cy="1122001"/>
          </a:xfrm>
          <a:prstGeom prst="rect">
            <a:avLst/>
          </a:prstGeom>
          <a:noFill/>
          <a:ln>
            <a:noFill/>
          </a:ln>
        </p:spPr>
      </p:pic>
      <p:pic>
        <p:nvPicPr>
          <p:cNvPr id="309" name="Google Shape;309;p28"/>
          <p:cNvPicPr preferRelativeResize="0"/>
          <p:nvPr/>
        </p:nvPicPr>
        <p:blipFill>
          <a:blip r:embed="rId11">
            <a:alphaModFix/>
          </a:blip>
          <a:stretch>
            <a:fillRect/>
          </a:stretch>
        </p:blipFill>
        <p:spPr>
          <a:xfrm>
            <a:off x="7660716" y="3287994"/>
            <a:ext cx="430025" cy="599150"/>
          </a:xfrm>
          <a:prstGeom prst="rect">
            <a:avLst/>
          </a:prstGeom>
          <a:noFill/>
          <a:ln>
            <a:noFill/>
          </a:ln>
        </p:spPr>
      </p:pic>
      <p:pic>
        <p:nvPicPr>
          <p:cNvPr id="310" name="Google Shape;310;p28"/>
          <p:cNvPicPr preferRelativeResize="0"/>
          <p:nvPr/>
        </p:nvPicPr>
        <p:blipFill>
          <a:blip r:embed="rId12">
            <a:alphaModFix/>
          </a:blip>
          <a:stretch>
            <a:fillRect/>
          </a:stretch>
        </p:blipFill>
        <p:spPr>
          <a:xfrm>
            <a:off x="8034133" y="3448355"/>
            <a:ext cx="430025" cy="599150"/>
          </a:xfrm>
          <a:prstGeom prst="rect">
            <a:avLst/>
          </a:prstGeom>
          <a:noFill/>
          <a:ln>
            <a:noFill/>
          </a:ln>
        </p:spPr>
      </p:pic>
      <p:sp>
        <p:nvSpPr>
          <p:cNvPr id="311" name="Google Shape;311;p28"/>
          <p:cNvSpPr/>
          <p:nvPr/>
        </p:nvSpPr>
        <p:spPr>
          <a:xfrm>
            <a:off x="6114350" y="1645250"/>
            <a:ext cx="190800" cy="476700"/>
          </a:xfrm>
          <a:prstGeom prst="upDownArrow">
            <a:avLst>
              <a:gd fmla="val 50000" name="adj1"/>
              <a:gd fmla="val 50000" name="adj2"/>
            </a:avLst>
          </a:prstGeom>
          <a:gradFill>
            <a:gsLst>
              <a:gs pos="0">
                <a:schemeClr val="accent4"/>
              </a:gs>
              <a:gs pos="100000">
                <a:srgbClr val="00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29"/>
          <p:cNvSpPr/>
          <p:nvPr/>
        </p:nvSpPr>
        <p:spPr>
          <a:xfrm>
            <a:off x="2907975" y="3743600"/>
            <a:ext cx="1440000" cy="12723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
          <p:cNvSpPr/>
          <p:nvPr/>
        </p:nvSpPr>
        <p:spPr>
          <a:xfrm>
            <a:off x="4425125" y="3767800"/>
            <a:ext cx="1440000" cy="12480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p:nvPr/>
        </p:nvSpPr>
        <p:spPr>
          <a:xfrm>
            <a:off x="5953625" y="3646450"/>
            <a:ext cx="1440000" cy="13695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a:off x="7476275" y="3767875"/>
            <a:ext cx="1440000" cy="12480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1385925" y="3835900"/>
            <a:ext cx="1440000" cy="11463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322" name="Google Shape;322;p29"/>
          <p:cNvGrpSpPr/>
          <p:nvPr/>
        </p:nvGrpSpPr>
        <p:grpSpPr>
          <a:xfrm>
            <a:off x="1330975" y="1048336"/>
            <a:ext cx="1494742" cy="2814754"/>
            <a:chOff x="1118210" y="283725"/>
            <a:chExt cx="2090840" cy="4076400"/>
          </a:xfrm>
        </p:grpSpPr>
        <p:sp>
          <p:nvSpPr>
            <p:cNvPr id="323" name="Google Shape;323;p29"/>
            <p:cNvSpPr/>
            <p:nvPr/>
          </p:nvSpPr>
          <p:spPr>
            <a:xfrm>
              <a:off x="1178650" y="283725"/>
              <a:ext cx="2030400" cy="4076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a:off x="1118210" y="341749"/>
              <a:ext cx="2030400" cy="2490600"/>
            </a:xfrm>
            <a:prstGeom prst="rect">
              <a:avLst/>
            </a:prstGeom>
            <a:solidFill>
              <a:srgbClr val="FFFFFF"/>
            </a:solidFill>
            <a:ln cap="flat" cmpd="sng" w="1905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a:off x="1233855" y="1378464"/>
              <a:ext cx="18150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D5DDF"/>
                  </a:solidFill>
                  <a:latin typeface="Roboto Medium"/>
                  <a:ea typeface="Roboto Medium"/>
                  <a:cs typeface="Roboto Medium"/>
                  <a:sym typeface="Roboto Medium"/>
                </a:rPr>
                <a:t>K-Means Clustering</a:t>
              </a:r>
              <a:endParaRPr sz="1900">
                <a:solidFill>
                  <a:srgbClr val="0D5DDF"/>
                </a:solidFill>
                <a:latin typeface="Roboto Medium"/>
                <a:ea typeface="Roboto Medium"/>
                <a:cs typeface="Roboto Medium"/>
                <a:sym typeface="Roboto Medium"/>
              </a:endParaRPr>
            </a:p>
          </p:txBody>
        </p:sp>
        <p:sp>
          <p:nvSpPr>
            <p:cNvPr id="326" name="Google Shape;326;p29"/>
            <p:cNvSpPr/>
            <p:nvPr/>
          </p:nvSpPr>
          <p:spPr>
            <a:xfrm>
              <a:off x="1294698" y="3384289"/>
              <a:ext cx="1815000" cy="6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100">
                  <a:solidFill>
                    <a:srgbClr val="FFFFFF"/>
                  </a:solidFill>
                  <a:latin typeface="Roboto"/>
                  <a:ea typeface="Roboto"/>
                  <a:cs typeface="Roboto"/>
                  <a:sym typeface="Roboto"/>
                </a:rPr>
                <a:t>55.7</a:t>
              </a:r>
              <a:r>
                <a:rPr lang="en" sz="3100">
                  <a:solidFill>
                    <a:srgbClr val="FFFFFF"/>
                  </a:solidFill>
                  <a:latin typeface="Roboto Thin"/>
                  <a:ea typeface="Roboto Thin"/>
                  <a:cs typeface="Roboto Thin"/>
                  <a:sym typeface="Roboto Thin"/>
                </a:rPr>
                <a:t>%</a:t>
              </a:r>
              <a:endParaRPr sz="3100">
                <a:solidFill>
                  <a:srgbClr val="FFFFFF"/>
                </a:solidFill>
                <a:latin typeface="Roboto Thin"/>
                <a:ea typeface="Roboto Thin"/>
                <a:cs typeface="Roboto Thin"/>
                <a:sym typeface="Roboto Thin"/>
              </a:endParaRPr>
            </a:p>
          </p:txBody>
        </p:sp>
        <p:sp>
          <p:nvSpPr>
            <p:cNvPr id="327" name="Google Shape;327;p29"/>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29"/>
          <p:cNvGrpSpPr/>
          <p:nvPr/>
        </p:nvGrpSpPr>
        <p:grpSpPr>
          <a:xfrm>
            <a:off x="5898889" y="1050124"/>
            <a:ext cx="1494742" cy="2811085"/>
            <a:chOff x="1118210" y="283725"/>
            <a:chExt cx="2090840" cy="4076400"/>
          </a:xfrm>
        </p:grpSpPr>
        <p:sp>
          <p:nvSpPr>
            <p:cNvPr id="329" name="Google Shape;329;p29"/>
            <p:cNvSpPr/>
            <p:nvPr/>
          </p:nvSpPr>
          <p:spPr>
            <a:xfrm>
              <a:off x="1178650" y="283725"/>
              <a:ext cx="2030400" cy="4076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1118210" y="341749"/>
              <a:ext cx="2030400" cy="2490600"/>
            </a:xfrm>
            <a:prstGeom prst="rect">
              <a:avLst/>
            </a:prstGeom>
            <a:solidFill>
              <a:srgbClr val="FFFFFF"/>
            </a:solidFill>
            <a:ln cap="flat" cmpd="sng" w="1905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1233853" y="1493295"/>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D5DDF"/>
                  </a:solidFill>
                  <a:latin typeface="Roboto Medium"/>
                  <a:ea typeface="Roboto Medium"/>
                  <a:cs typeface="Roboto Medium"/>
                  <a:sym typeface="Roboto Medium"/>
                </a:rPr>
                <a:t>XGBoost</a:t>
              </a:r>
              <a:endParaRPr sz="1900">
                <a:solidFill>
                  <a:srgbClr val="0D5DDF"/>
                </a:solidFill>
                <a:latin typeface="Roboto Medium"/>
                <a:ea typeface="Roboto Medium"/>
                <a:cs typeface="Roboto Medium"/>
                <a:sym typeface="Roboto Medium"/>
              </a:endParaRPr>
            </a:p>
          </p:txBody>
        </p:sp>
        <p:sp>
          <p:nvSpPr>
            <p:cNvPr id="332" name="Google Shape;332;p29"/>
            <p:cNvSpPr/>
            <p:nvPr/>
          </p:nvSpPr>
          <p:spPr>
            <a:xfrm>
              <a:off x="1286357" y="3471808"/>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100">
                <a:solidFill>
                  <a:srgbClr val="FFFFFF"/>
                </a:solidFill>
                <a:latin typeface="Roboto Thin"/>
                <a:ea typeface="Roboto Thin"/>
                <a:cs typeface="Roboto Thin"/>
                <a:sym typeface="Roboto Thin"/>
              </a:endParaRPr>
            </a:p>
          </p:txBody>
        </p:sp>
        <p:sp>
          <p:nvSpPr>
            <p:cNvPr id="333" name="Google Shape;333;p29"/>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29"/>
          <p:cNvGrpSpPr/>
          <p:nvPr/>
        </p:nvGrpSpPr>
        <p:grpSpPr>
          <a:xfrm>
            <a:off x="7382815" y="1048336"/>
            <a:ext cx="1533460" cy="2814754"/>
            <a:chOff x="1064077" y="283725"/>
            <a:chExt cx="2145000" cy="4076400"/>
          </a:xfrm>
        </p:grpSpPr>
        <p:sp>
          <p:nvSpPr>
            <p:cNvPr id="335" name="Google Shape;335;p29"/>
            <p:cNvSpPr/>
            <p:nvPr/>
          </p:nvSpPr>
          <p:spPr>
            <a:xfrm>
              <a:off x="1064077" y="283725"/>
              <a:ext cx="2145000" cy="4076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a:off x="1118210" y="341749"/>
              <a:ext cx="2030400" cy="2490600"/>
            </a:xfrm>
            <a:prstGeom prst="rect">
              <a:avLst/>
            </a:prstGeom>
            <a:solidFill>
              <a:srgbClr val="FFFFFF"/>
            </a:solidFill>
            <a:ln cap="flat" cmpd="sng" w="1905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1233925" y="1225080"/>
              <a:ext cx="1815000" cy="14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D5DDF"/>
                  </a:solidFill>
                  <a:latin typeface="Roboto Medium"/>
                  <a:ea typeface="Roboto Medium"/>
                  <a:cs typeface="Roboto Medium"/>
                  <a:sym typeface="Roboto Medium"/>
                </a:rPr>
                <a:t>Conv.</a:t>
              </a:r>
              <a:endParaRPr sz="1900">
                <a:solidFill>
                  <a:srgbClr val="0D5DDF"/>
                </a:solidFill>
                <a:latin typeface="Roboto Medium"/>
                <a:ea typeface="Roboto Medium"/>
                <a:cs typeface="Roboto Medium"/>
                <a:sym typeface="Roboto Medium"/>
              </a:endParaRPr>
            </a:p>
            <a:p>
              <a:pPr indent="0" lvl="0" marL="0" rtl="0" algn="l">
                <a:spcBef>
                  <a:spcPts val="0"/>
                </a:spcBef>
                <a:spcAft>
                  <a:spcPts val="0"/>
                </a:spcAft>
                <a:buNone/>
              </a:pPr>
              <a:r>
                <a:rPr lang="en" sz="1900">
                  <a:solidFill>
                    <a:srgbClr val="0D5DDF"/>
                  </a:solidFill>
                  <a:latin typeface="Roboto Medium"/>
                  <a:ea typeface="Roboto Medium"/>
                  <a:cs typeface="Roboto Medium"/>
                  <a:sym typeface="Roboto Medium"/>
                </a:rPr>
                <a:t>Neural Network</a:t>
              </a:r>
              <a:endParaRPr sz="1900">
                <a:solidFill>
                  <a:srgbClr val="0D5DDF"/>
                </a:solidFill>
                <a:latin typeface="Roboto Medium"/>
                <a:ea typeface="Roboto Medium"/>
                <a:cs typeface="Roboto Medium"/>
                <a:sym typeface="Roboto Medium"/>
              </a:endParaRPr>
            </a:p>
          </p:txBody>
        </p:sp>
        <p:sp>
          <p:nvSpPr>
            <p:cNvPr id="338" name="Google Shape;338;p29"/>
            <p:cNvSpPr/>
            <p:nvPr/>
          </p:nvSpPr>
          <p:spPr>
            <a:xfrm>
              <a:off x="1294453" y="3384289"/>
              <a:ext cx="1815000" cy="6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100">
                  <a:solidFill>
                    <a:srgbClr val="FFFFFF"/>
                  </a:solidFill>
                  <a:latin typeface="Roboto"/>
                  <a:ea typeface="Roboto"/>
                  <a:cs typeface="Roboto"/>
                  <a:sym typeface="Roboto"/>
                </a:rPr>
                <a:t>68.5</a:t>
              </a:r>
              <a:r>
                <a:rPr lang="en" sz="3100">
                  <a:solidFill>
                    <a:srgbClr val="FFFFFF"/>
                  </a:solidFill>
                  <a:latin typeface="Roboto Thin"/>
                  <a:ea typeface="Roboto Thin"/>
                  <a:cs typeface="Roboto Thin"/>
                  <a:sym typeface="Roboto Thin"/>
                </a:rPr>
                <a:t>%</a:t>
              </a:r>
              <a:endParaRPr sz="3100">
                <a:solidFill>
                  <a:srgbClr val="FFFFFF"/>
                </a:solidFill>
                <a:latin typeface="Roboto Thin"/>
                <a:ea typeface="Roboto Thin"/>
                <a:cs typeface="Roboto Thin"/>
                <a:sym typeface="Roboto Thin"/>
              </a:endParaRPr>
            </a:p>
          </p:txBody>
        </p:sp>
        <p:sp>
          <p:nvSpPr>
            <p:cNvPr id="339" name="Google Shape;339;p29"/>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29"/>
          <p:cNvSpPr txBox="1"/>
          <p:nvPr/>
        </p:nvSpPr>
        <p:spPr>
          <a:xfrm>
            <a:off x="0" y="220575"/>
            <a:ext cx="9144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lt1"/>
                </a:solidFill>
                <a:latin typeface="Lexend Deca"/>
                <a:ea typeface="Lexend Deca"/>
                <a:cs typeface="Lexend Deca"/>
                <a:sym typeface="Lexend Deca"/>
              </a:rPr>
              <a:t>Which to choose ?</a:t>
            </a:r>
            <a:endParaRPr/>
          </a:p>
        </p:txBody>
      </p:sp>
      <p:grpSp>
        <p:nvGrpSpPr>
          <p:cNvPr id="341" name="Google Shape;341;p29"/>
          <p:cNvGrpSpPr/>
          <p:nvPr/>
        </p:nvGrpSpPr>
        <p:grpSpPr>
          <a:xfrm>
            <a:off x="2853610" y="1048336"/>
            <a:ext cx="4583826" cy="2814754"/>
            <a:chOff x="1118210" y="283725"/>
            <a:chExt cx="6411842" cy="4076400"/>
          </a:xfrm>
        </p:grpSpPr>
        <p:sp>
          <p:nvSpPr>
            <p:cNvPr id="342" name="Google Shape;342;p29"/>
            <p:cNvSpPr/>
            <p:nvPr/>
          </p:nvSpPr>
          <p:spPr>
            <a:xfrm>
              <a:off x="1178650" y="283725"/>
              <a:ext cx="2030400" cy="4076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p:nvPr/>
          </p:nvSpPr>
          <p:spPr>
            <a:xfrm>
              <a:off x="1118210" y="341749"/>
              <a:ext cx="2030400" cy="2490600"/>
            </a:xfrm>
            <a:prstGeom prst="rect">
              <a:avLst/>
            </a:prstGeom>
            <a:solidFill>
              <a:srgbClr val="FFFFFF"/>
            </a:solidFill>
            <a:ln cap="flat" cmpd="sng" w="1905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
            <p:cNvSpPr/>
            <p:nvPr/>
          </p:nvSpPr>
          <p:spPr>
            <a:xfrm>
              <a:off x="1256131" y="3384289"/>
              <a:ext cx="1815000" cy="6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100">
                  <a:solidFill>
                    <a:srgbClr val="FFFFFF"/>
                  </a:solidFill>
                  <a:latin typeface="Roboto"/>
                  <a:ea typeface="Roboto"/>
                  <a:cs typeface="Roboto"/>
                  <a:sym typeface="Roboto"/>
                </a:rPr>
                <a:t>70.3</a:t>
              </a:r>
              <a:r>
                <a:rPr lang="en" sz="3100">
                  <a:solidFill>
                    <a:srgbClr val="FFFFFF"/>
                  </a:solidFill>
                  <a:latin typeface="Roboto Thin"/>
                  <a:ea typeface="Roboto Thin"/>
                  <a:cs typeface="Roboto Thin"/>
                  <a:sym typeface="Roboto Thin"/>
                </a:rPr>
                <a:t>%</a:t>
              </a:r>
              <a:endParaRPr sz="3100">
                <a:solidFill>
                  <a:srgbClr val="FFFFFF"/>
                </a:solidFill>
                <a:latin typeface="Roboto Thin"/>
                <a:ea typeface="Roboto Thin"/>
                <a:cs typeface="Roboto Thin"/>
                <a:sym typeface="Roboto Thin"/>
              </a:endParaRPr>
            </a:p>
          </p:txBody>
        </p:sp>
        <p:sp>
          <p:nvSpPr>
            <p:cNvPr id="345" name="Google Shape;345;p29"/>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p:nvPr/>
          </p:nvSpPr>
          <p:spPr>
            <a:xfrm>
              <a:off x="5385051" y="3658655"/>
              <a:ext cx="2145000" cy="662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rgbClr val="FFFFFF"/>
                  </a:solidFill>
                  <a:latin typeface="Roboto"/>
                  <a:ea typeface="Roboto"/>
                  <a:cs typeface="Roboto"/>
                  <a:sym typeface="Roboto"/>
                </a:rPr>
                <a:t>70</a:t>
              </a:r>
              <a:r>
                <a:rPr b="1" lang="en" sz="3000">
                  <a:solidFill>
                    <a:srgbClr val="FFFFFF"/>
                  </a:solidFill>
                  <a:latin typeface="Roboto"/>
                  <a:ea typeface="Roboto"/>
                  <a:cs typeface="Roboto"/>
                  <a:sym typeface="Roboto"/>
                </a:rPr>
                <a:t>.5%</a:t>
              </a:r>
              <a:endParaRPr b="1" sz="3000">
                <a:solidFill>
                  <a:srgbClr val="FFFFFF"/>
                </a:solidFill>
                <a:latin typeface="Roboto"/>
                <a:ea typeface="Roboto"/>
                <a:cs typeface="Roboto"/>
                <a:sym typeface="Roboto"/>
              </a:endParaRPr>
            </a:p>
          </p:txBody>
        </p:sp>
        <p:sp>
          <p:nvSpPr>
            <p:cNvPr id="347" name="Google Shape;347;p29"/>
            <p:cNvSpPr/>
            <p:nvPr/>
          </p:nvSpPr>
          <p:spPr>
            <a:xfrm>
              <a:off x="1211492" y="1346143"/>
              <a:ext cx="1859700" cy="11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D5DDF"/>
                  </a:solidFill>
                  <a:latin typeface="Roboto Medium"/>
                  <a:ea typeface="Roboto Medium"/>
                  <a:cs typeface="Roboto Medium"/>
                  <a:sym typeface="Roboto Medium"/>
                </a:rPr>
                <a:t>Logistic Regression</a:t>
              </a:r>
              <a:endParaRPr sz="1700">
                <a:solidFill>
                  <a:srgbClr val="0D5DDF"/>
                </a:solidFill>
                <a:latin typeface="Roboto Medium"/>
                <a:ea typeface="Roboto Medium"/>
                <a:cs typeface="Roboto Medium"/>
                <a:sym typeface="Roboto Medium"/>
              </a:endParaRPr>
            </a:p>
          </p:txBody>
        </p:sp>
      </p:grpSp>
      <p:grpSp>
        <p:nvGrpSpPr>
          <p:cNvPr id="348" name="Google Shape;348;p29"/>
          <p:cNvGrpSpPr/>
          <p:nvPr/>
        </p:nvGrpSpPr>
        <p:grpSpPr>
          <a:xfrm>
            <a:off x="6448757" y="1376634"/>
            <a:ext cx="356303" cy="360400"/>
            <a:chOff x="5297950" y="1632050"/>
            <a:chExt cx="426200" cy="431100"/>
          </a:xfrm>
        </p:grpSpPr>
        <p:sp>
          <p:nvSpPr>
            <p:cNvPr id="349" name="Google Shape;349;p29"/>
            <p:cNvSpPr/>
            <p:nvPr/>
          </p:nvSpPr>
          <p:spPr>
            <a:xfrm>
              <a:off x="5404800" y="1936125"/>
              <a:ext cx="212500" cy="127025"/>
            </a:xfrm>
            <a:custGeom>
              <a:rect b="b" l="l" r="r" t="t"/>
              <a:pathLst>
                <a:path extrusionOk="0" h="5081" w="850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lt1"/>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
            <p:cNvSpPr/>
            <p:nvPr/>
          </p:nvSpPr>
          <p:spPr>
            <a:xfrm>
              <a:off x="5297950" y="1632050"/>
              <a:ext cx="426200" cy="294950"/>
            </a:xfrm>
            <a:custGeom>
              <a:rect b="b" l="l" r="r" t="t"/>
              <a:pathLst>
                <a:path extrusionOk="0" h="11798" w="17048">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lt1"/>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29"/>
          <p:cNvGrpSpPr/>
          <p:nvPr/>
        </p:nvGrpSpPr>
        <p:grpSpPr>
          <a:xfrm>
            <a:off x="4376245" y="1048336"/>
            <a:ext cx="1494742" cy="2814754"/>
            <a:chOff x="1118210" y="283725"/>
            <a:chExt cx="2090840" cy="4076400"/>
          </a:xfrm>
        </p:grpSpPr>
        <p:sp>
          <p:nvSpPr>
            <p:cNvPr id="352" name="Google Shape;352;p29"/>
            <p:cNvSpPr/>
            <p:nvPr/>
          </p:nvSpPr>
          <p:spPr>
            <a:xfrm>
              <a:off x="1178650" y="283725"/>
              <a:ext cx="2030400" cy="4076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
            <p:cNvSpPr/>
            <p:nvPr/>
          </p:nvSpPr>
          <p:spPr>
            <a:xfrm>
              <a:off x="1118210" y="341749"/>
              <a:ext cx="2030400" cy="2490600"/>
            </a:xfrm>
            <a:prstGeom prst="rect">
              <a:avLst/>
            </a:prstGeom>
            <a:solidFill>
              <a:srgbClr val="FFFFFF"/>
            </a:solidFill>
            <a:ln cap="flat" cmpd="sng" w="1905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a:off x="1189094" y="1346232"/>
              <a:ext cx="1815000" cy="10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D5DDF"/>
                  </a:solidFill>
                  <a:latin typeface="Roboto Medium"/>
                  <a:ea typeface="Roboto Medium"/>
                  <a:cs typeface="Roboto Medium"/>
                  <a:sym typeface="Roboto Medium"/>
                </a:rPr>
                <a:t>Random Forest</a:t>
              </a:r>
              <a:endParaRPr sz="1900">
                <a:solidFill>
                  <a:srgbClr val="0D5DDF"/>
                </a:solidFill>
                <a:latin typeface="Roboto Medium"/>
                <a:ea typeface="Roboto Medium"/>
                <a:cs typeface="Roboto Medium"/>
                <a:sym typeface="Roboto Medium"/>
              </a:endParaRPr>
            </a:p>
          </p:txBody>
        </p:sp>
        <p:sp>
          <p:nvSpPr>
            <p:cNvPr id="355" name="Google Shape;355;p29"/>
            <p:cNvSpPr/>
            <p:nvPr/>
          </p:nvSpPr>
          <p:spPr>
            <a:xfrm>
              <a:off x="1286345" y="3400400"/>
              <a:ext cx="1815000" cy="6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100">
                  <a:solidFill>
                    <a:srgbClr val="FFFFFF"/>
                  </a:solidFill>
                  <a:latin typeface="Roboto"/>
                  <a:ea typeface="Roboto"/>
                  <a:cs typeface="Roboto"/>
                  <a:sym typeface="Roboto"/>
                </a:rPr>
                <a:t>69.0</a:t>
              </a:r>
              <a:r>
                <a:rPr lang="en" sz="3100">
                  <a:solidFill>
                    <a:srgbClr val="FFFFFF"/>
                  </a:solidFill>
                  <a:latin typeface="Roboto Thin"/>
                  <a:ea typeface="Roboto Thin"/>
                  <a:cs typeface="Roboto Thin"/>
                  <a:sym typeface="Roboto Thin"/>
                </a:rPr>
                <a:t>%</a:t>
              </a:r>
              <a:endParaRPr sz="3100">
                <a:solidFill>
                  <a:srgbClr val="FFFFFF"/>
                </a:solidFill>
                <a:latin typeface="Roboto Thin"/>
                <a:ea typeface="Roboto Thin"/>
                <a:cs typeface="Roboto Thin"/>
                <a:sym typeface="Roboto Thin"/>
              </a:endParaRPr>
            </a:p>
            <a:p>
              <a:pPr indent="0" lvl="0" marL="0" rtl="0" algn="ctr">
                <a:spcBef>
                  <a:spcPts val="0"/>
                </a:spcBef>
                <a:spcAft>
                  <a:spcPts val="0"/>
                </a:spcAft>
                <a:buNone/>
              </a:pPr>
              <a:r>
                <a:t/>
              </a:r>
              <a:endParaRPr b="1" sz="3100">
                <a:solidFill>
                  <a:srgbClr val="FFFFFF"/>
                </a:solidFill>
                <a:latin typeface="Roboto"/>
                <a:ea typeface="Roboto"/>
                <a:cs typeface="Roboto"/>
                <a:sym typeface="Roboto"/>
              </a:endParaRPr>
            </a:p>
          </p:txBody>
        </p:sp>
        <p:sp>
          <p:nvSpPr>
            <p:cNvPr id="356" name="Google Shape;356;p29"/>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29"/>
          <p:cNvSpPr/>
          <p:nvPr/>
        </p:nvSpPr>
        <p:spPr>
          <a:xfrm>
            <a:off x="1385921" y="4135444"/>
            <a:ext cx="1297500" cy="61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rgbClr val="FFFFFF"/>
                </a:solidFill>
                <a:highlight>
                  <a:srgbClr val="0C58D3"/>
                </a:highlight>
                <a:latin typeface="Roboto"/>
                <a:ea typeface="Roboto"/>
                <a:cs typeface="Roboto"/>
                <a:sym typeface="Roboto"/>
              </a:rPr>
              <a:t>61.3</a:t>
            </a:r>
            <a:r>
              <a:rPr lang="en" sz="3100">
                <a:solidFill>
                  <a:srgbClr val="FFFFFF"/>
                </a:solidFill>
                <a:highlight>
                  <a:srgbClr val="0C58D3"/>
                </a:highlight>
                <a:latin typeface="Roboto Thin"/>
                <a:ea typeface="Roboto Thin"/>
                <a:cs typeface="Roboto Thin"/>
                <a:sym typeface="Roboto Thin"/>
              </a:rPr>
              <a:t>%</a:t>
            </a:r>
            <a:endParaRPr sz="3100">
              <a:solidFill>
                <a:srgbClr val="FFFFFF"/>
              </a:solidFill>
              <a:highlight>
                <a:srgbClr val="0C58D3"/>
              </a:highlight>
              <a:latin typeface="Roboto Thin"/>
              <a:ea typeface="Roboto Thin"/>
              <a:cs typeface="Roboto Thin"/>
              <a:sym typeface="Roboto Thin"/>
            </a:endParaRPr>
          </a:p>
        </p:txBody>
      </p:sp>
      <p:sp>
        <p:nvSpPr>
          <p:cNvPr id="358" name="Google Shape;358;p29"/>
          <p:cNvSpPr txBox="1"/>
          <p:nvPr/>
        </p:nvSpPr>
        <p:spPr>
          <a:xfrm>
            <a:off x="92250" y="1497500"/>
            <a:ext cx="1055400" cy="10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Roboto"/>
                <a:ea typeface="Roboto"/>
                <a:cs typeface="Roboto"/>
                <a:sym typeface="Roboto"/>
              </a:rPr>
              <a:t>Model</a:t>
            </a:r>
            <a:r>
              <a:rPr b="1" lang="en" sz="2400">
                <a:latin typeface="Roboto"/>
                <a:ea typeface="Roboto"/>
                <a:cs typeface="Roboto"/>
                <a:sym typeface="Roboto"/>
              </a:rPr>
              <a:t> </a:t>
            </a:r>
            <a:endParaRPr b="1" sz="2400">
              <a:latin typeface="Roboto"/>
              <a:ea typeface="Roboto"/>
              <a:cs typeface="Roboto"/>
              <a:sym typeface="Roboto"/>
            </a:endParaRPr>
          </a:p>
        </p:txBody>
      </p:sp>
      <p:sp>
        <p:nvSpPr>
          <p:cNvPr id="359" name="Google Shape;359;p29"/>
          <p:cNvSpPr txBox="1"/>
          <p:nvPr/>
        </p:nvSpPr>
        <p:spPr>
          <a:xfrm>
            <a:off x="0" y="3206350"/>
            <a:ext cx="13311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Roboto"/>
                <a:ea typeface="Roboto"/>
                <a:cs typeface="Roboto"/>
                <a:sym typeface="Roboto"/>
              </a:rPr>
              <a:t>Accuracy</a:t>
            </a:r>
            <a:endParaRPr b="1" sz="2000">
              <a:solidFill>
                <a:srgbClr val="FFFFFF"/>
              </a:solidFill>
              <a:latin typeface="Roboto"/>
              <a:ea typeface="Roboto"/>
              <a:cs typeface="Roboto"/>
              <a:sym typeface="Roboto"/>
            </a:endParaRPr>
          </a:p>
        </p:txBody>
      </p:sp>
      <p:sp>
        <p:nvSpPr>
          <p:cNvPr id="360" name="Google Shape;360;p29"/>
          <p:cNvSpPr txBox="1"/>
          <p:nvPr/>
        </p:nvSpPr>
        <p:spPr>
          <a:xfrm>
            <a:off x="54825" y="3894250"/>
            <a:ext cx="1331100" cy="10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Roboto"/>
                <a:ea typeface="Roboto"/>
                <a:cs typeface="Roboto"/>
                <a:sym typeface="Roboto"/>
              </a:rPr>
              <a:t>True Positive Rate</a:t>
            </a:r>
            <a:endParaRPr b="1" sz="2000">
              <a:solidFill>
                <a:srgbClr val="FFFFFF"/>
              </a:solidFill>
              <a:latin typeface="Roboto"/>
              <a:ea typeface="Roboto"/>
              <a:cs typeface="Roboto"/>
              <a:sym typeface="Roboto"/>
            </a:endParaRPr>
          </a:p>
        </p:txBody>
      </p:sp>
      <p:sp>
        <p:nvSpPr>
          <p:cNvPr id="361" name="Google Shape;361;p29"/>
          <p:cNvSpPr/>
          <p:nvPr/>
        </p:nvSpPr>
        <p:spPr>
          <a:xfrm>
            <a:off x="2938146" y="4101844"/>
            <a:ext cx="1297500" cy="61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rgbClr val="FFFFFF"/>
                </a:solidFill>
                <a:highlight>
                  <a:srgbClr val="0C58D3"/>
                </a:highlight>
                <a:latin typeface="Roboto"/>
                <a:ea typeface="Roboto"/>
                <a:cs typeface="Roboto"/>
                <a:sym typeface="Roboto"/>
              </a:rPr>
              <a:t>69.9</a:t>
            </a:r>
            <a:r>
              <a:rPr lang="en" sz="3100">
                <a:solidFill>
                  <a:srgbClr val="FFFFFF"/>
                </a:solidFill>
                <a:highlight>
                  <a:srgbClr val="0C58D3"/>
                </a:highlight>
                <a:latin typeface="Roboto Thin"/>
                <a:ea typeface="Roboto Thin"/>
                <a:cs typeface="Roboto Thin"/>
                <a:sym typeface="Roboto Thin"/>
              </a:rPr>
              <a:t>%</a:t>
            </a:r>
            <a:endParaRPr sz="3100">
              <a:solidFill>
                <a:srgbClr val="FFFFFF"/>
              </a:solidFill>
              <a:highlight>
                <a:srgbClr val="0C58D3"/>
              </a:highlight>
              <a:latin typeface="Roboto Thin"/>
              <a:ea typeface="Roboto Thin"/>
              <a:cs typeface="Roboto Thin"/>
              <a:sym typeface="Roboto Thin"/>
            </a:endParaRPr>
          </a:p>
        </p:txBody>
      </p:sp>
      <p:sp>
        <p:nvSpPr>
          <p:cNvPr id="362" name="Google Shape;362;p29"/>
          <p:cNvSpPr/>
          <p:nvPr/>
        </p:nvSpPr>
        <p:spPr>
          <a:xfrm>
            <a:off x="4490384" y="4101844"/>
            <a:ext cx="1297500" cy="61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rgbClr val="FFFFFF"/>
                </a:solidFill>
                <a:highlight>
                  <a:srgbClr val="0C58D3"/>
                </a:highlight>
                <a:latin typeface="Roboto"/>
                <a:ea typeface="Roboto"/>
                <a:cs typeface="Roboto"/>
                <a:sym typeface="Roboto"/>
              </a:rPr>
              <a:t>70.3%</a:t>
            </a:r>
            <a:endParaRPr sz="3100">
              <a:solidFill>
                <a:srgbClr val="FFFFFF"/>
              </a:solidFill>
              <a:highlight>
                <a:srgbClr val="0C58D3"/>
              </a:highlight>
              <a:latin typeface="Roboto Thin"/>
              <a:ea typeface="Roboto Thin"/>
              <a:cs typeface="Roboto Thin"/>
              <a:sym typeface="Roboto Thin"/>
            </a:endParaRPr>
          </a:p>
        </p:txBody>
      </p:sp>
      <p:sp>
        <p:nvSpPr>
          <p:cNvPr id="363" name="Google Shape;363;p29"/>
          <p:cNvSpPr/>
          <p:nvPr/>
        </p:nvSpPr>
        <p:spPr>
          <a:xfrm>
            <a:off x="6054584" y="4101844"/>
            <a:ext cx="1297500" cy="61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rgbClr val="FFFFFF"/>
                </a:solidFill>
                <a:highlight>
                  <a:srgbClr val="0C58D3"/>
                </a:highlight>
                <a:latin typeface="Roboto"/>
                <a:ea typeface="Roboto"/>
                <a:cs typeface="Roboto"/>
                <a:sym typeface="Roboto"/>
              </a:rPr>
              <a:t>70.1%</a:t>
            </a:r>
            <a:endParaRPr sz="3100">
              <a:solidFill>
                <a:srgbClr val="FFFFFF"/>
              </a:solidFill>
              <a:highlight>
                <a:srgbClr val="0C58D3"/>
              </a:highlight>
              <a:latin typeface="Roboto Thin"/>
              <a:ea typeface="Roboto Thin"/>
              <a:cs typeface="Roboto Thin"/>
              <a:sym typeface="Roboto Thin"/>
            </a:endParaRPr>
          </a:p>
        </p:txBody>
      </p:sp>
      <p:sp>
        <p:nvSpPr>
          <p:cNvPr id="364" name="Google Shape;364;p29"/>
          <p:cNvSpPr/>
          <p:nvPr/>
        </p:nvSpPr>
        <p:spPr>
          <a:xfrm>
            <a:off x="7618771" y="4101844"/>
            <a:ext cx="1297500" cy="61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rgbClr val="FFFFFF"/>
                </a:solidFill>
                <a:highlight>
                  <a:srgbClr val="0C58D3"/>
                </a:highlight>
                <a:latin typeface="Roboto"/>
                <a:ea typeface="Roboto"/>
                <a:cs typeface="Roboto"/>
                <a:sym typeface="Roboto"/>
              </a:rPr>
              <a:t>71.2</a:t>
            </a:r>
            <a:r>
              <a:rPr lang="en" sz="3100">
                <a:solidFill>
                  <a:srgbClr val="FFFFFF"/>
                </a:solidFill>
                <a:highlight>
                  <a:srgbClr val="0C58D3"/>
                </a:highlight>
                <a:latin typeface="Roboto Thin"/>
                <a:ea typeface="Roboto Thin"/>
                <a:cs typeface="Roboto Thin"/>
                <a:sym typeface="Roboto Thin"/>
              </a:rPr>
              <a:t>%</a:t>
            </a:r>
            <a:endParaRPr sz="3100">
              <a:solidFill>
                <a:srgbClr val="FFFFFF"/>
              </a:solidFill>
              <a:highlight>
                <a:srgbClr val="0C58D3"/>
              </a:highlight>
              <a:latin typeface="Roboto Thin"/>
              <a:ea typeface="Roboto Thin"/>
              <a:cs typeface="Roboto Thin"/>
              <a:sym typeface="Roboto Thi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3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Model Selection</a:t>
            </a:r>
            <a:endParaRPr/>
          </a:p>
        </p:txBody>
      </p:sp>
      <p:sp>
        <p:nvSpPr>
          <p:cNvPr id="370" name="Google Shape;370;p30"/>
          <p:cNvSpPr txBox="1"/>
          <p:nvPr>
            <p:ph idx="1" type="body"/>
          </p:nvPr>
        </p:nvSpPr>
        <p:spPr>
          <a:xfrm>
            <a:off x="580550" y="1352550"/>
            <a:ext cx="2841000" cy="1460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Muli"/>
                <a:ea typeface="Muli"/>
                <a:cs typeface="Muli"/>
                <a:sym typeface="Muli"/>
              </a:rPr>
              <a:t>Best Models</a:t>
            </a:r>
            <a:endParaRPr b="1">
              <a:latin typeface="Muli"/>
              <a:ea typeface="Muli"/>
              <a:cs typeface="Muli"/>
              <a:sym typeface="Muli"/>
            </a:endParaRPr>
          </a:p>
          <a:p>
            <a:pPr indent="0" lvl="0" marL="0" rtl="0" algn="l">
              <a:spcBef>
                <a:spcPts val="600"/>
              </a:spcBef>
              <a:spcAft>
                <a:spcPts val="0"/>
              </a:spcAft>
              <a:buNone/>
            </a:pPr>
            <a:r>
              <a:rPr i="1" lang="en" sz="1400"/>
              <a:t>(Accuracy; TPR)</a:t>
            </a:r>
            <a:endParaRPr i="1" sz="1400"/>
          </a:p>
          <a:p>
            <a:pPr indent="-317500" lvl="0" marL="457200" rtl="0" algn="l">
              <a:spcBef>
                <a:spcPts val="600"/>
              </a:spcBef>
              <a:spcAft>
                <a:spcPts val="0"/>
              </a:spcAft>
              <a:buSzPts val="1400"/>
              <a:buChar char="-"/>
            </a:pPr>
            <a:r>
              <a:rPr lang="en" sz="1400"/>
              <a:t>Logistic Regression</a:t>
            </a:r>
            <a:endParaRPr sz="1400"/>
          </a:p>
          <a:p>
            <a:pPr indent="-317500" lvl="0" marL="457200" rtl="0" algn="l">
              <a:spcBef>
                <a:spcPts val="0"/>
              </a:spcBef>
              <a:spcAft>
                <a:spcPts val="0"/>
              </a:spcAft>
              <a:buSzPts val="1400"/>
              <a:buChar char="-"/>
            </a:pPr>
            <a:r>
              <a:rPr lang="en" sz="1400"/>
              <a:t>XGBoost</a:t>
            </a:r>
            <a:endParaRPr sz="1400"/>
          </a:p>
        </p:txBody>
      </p:sp>
      <p:sp>
        <p:nvSpPr>
          <p:cNvPr id="371" name="Google Shape;371;p30"/>
          <p:cNvSpPr txBox="1"/>
          <p:nvPr>
            <p:ph idx="2" type="body"/>
          </p:nvPr>
        </p:nvSpPr>
        <p:spPr>
          <a:xfrm>
            <a:off x="3151500" y="1977250"/>
            <a:ext cx="2841000" cy="2078400"/>
          </a:xfrm>
          <a:prstGeom prst="rect">
            <a:avLst/>
          </a:prstGeom>
        </p:spPr>
        <p:txBody>
          <a:bodyPr anchorCtr="0" anchor="t" bIns="0" lIns="0" spcFirstLastPara="1" rIns="0" wrap="square" tIns="0">
            <a:noAutofit/>
          </a:bodyPr>
          <a:lstStyle/>
          <a:p>
            <a:pPr indent="0" lvl="0" marL="0" rtl="0" algn="r">
              <a:spcBef>
                <a:spcPts val="600"/>
              </a:spcBef>
              <a:spcAft>
                <a:spcPts val="0"/>
              </a:spcAft>
              <a:buNone/>
            </a:pPr>
            <a:r>
              <a:rPr b="1" lang="en">
                <a:latin typeface="Muli"/>
                <a:ea typeface="Muli"/>
                <a:cs typeface="Muli"/>
                <a:sym typeface="Muli"/>
              </a:rPr>
              <a:t>Key Constraints</a:t>
            </a:r>
            <a:endParaRPr b="1">
              <a:latin typeface="Muli"/>
              <a:ea typeface="Muli"/>
              <a:cs typeface="Muli"/>
              <a:sym typeface="Muli"/>
            </a:endParaRPr>
          </a:p>
          <a:p>
            <a:pPr indent="-317500" lvl="0" marL="457200" rtl="0" algn="r">
              <a:spcBef>
                <a:spcPts val="600"/>
              </a:spcBef>
              <a:spcAft>
                <a:spcPts val="0"/>
              </a:spcAft>
              <a:buSzPts val="1400"/>
              <a:buChar char="-"/>
            </a:pPr>
            <a:r>
              <a:rPr lang="en" sz="1400"/>
              <a:t>False Negative - </a:t>
            </a:r>
            <a:r>
              <a:rPr lang="en" sz="1400">
                <a:solidFill>
                  <a:srgbClr val="FF0000"/>
                </a:solidFill>
              </a:rPr>
              <a:t>Undesirable </a:t>
            </a:r>
            <a:r>
              <a:rPr lang="en" sz="1400"/>
              <a:t>(mistaking defaulters for non-defaulters)</a:t>
            </a:r>
            <a:endParaRPr sz="1400"/>
          </a:p>
          <a:p>
            <a:pPr indent="-317500" lvl="0" marL="457200" rtl="0" algn="r">
              <a:spcBef>
                <a:spcPts val="0"/>
              </a:spcBef>
              <a:spcAft>
                <a:spcPts val="0"/>
              </a:spcAft>
              <a:buSzPts val="1400"/>
              <a:buChar char="-"/>
            </a:pPr>
            <a:r>
              <a:rPr lang="en" sz="1400"/>
              <a:t>True Positives &amp; Accuracy: Most important factors for consideration</a:t>
            </a:r>
            <a:endParaRPr/>
          </a:p>
        </p:txBody>
      </p:sp>
      <p:sp>
        <p:nvSpPr>
          <p:cNvPr id="372" name="Google Shape;372;p3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3" name="Google Shape;373;p30"/>
          <p:cNvSpPr txBox="1"/>
          <p:nvPr>
            <p:ph idx="1" type="body"/>
          </p:nvPr>
        </p:nvSpPr>
        <p:spPr>
          <a:xfrm>
            <a:off x="580550" y="3289450"/>
            <a:ext cx="2841000" cy="1460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Muli"/>
                <a:ea typeface="Muli"/>
                <a:cs typeface="Muli"/>
                <a:sym typeface="Muli"/>
              </a:rPr>
              <a:t>And the winner is..</a:t>
            </a:r>
            <a:endParaRPr b="1">
              <a:latin typeface="Muli"/>
              <a:ea typeface="Muli"/>
              <a:cs typeface="Muli"/>
              <a:sym typeface="Muli"/>
            </a:endParaRPr>
          </a:p>
          <a:p>
            <a:pPr indent="-317500" lvl="0" marL="457200" rtl="0" algn="l">
              <a:spcBef>
                <a:spcPts val="600"/>
              </a:spcBef>
              <a:spcAft>
                <a:spcPts val="0"/>
              </a:spcAft>
              <a:buSzPts val="1400"/>
              <a:buChar char="-"/>
            </a:pPr>
            <a:r>
              <a:rPr i="1" lang="en" sz="1400"/>
              <a:t>XGBoost</a:t>
            </a:r>
            <a:endParaRPr i="1" sz="1400"/>
          </a:p>
          <a:p>
            <a:pPr indent="-317500" lvl="0" marL="457200" rtl="0" algn="l">
              <a:spcBef>
                <a:spcPts val="0"/>
              </a:spcBef>
              <a:spcAft>
                <a:spcPts val="0"/>
              </a:spcAft>
              <a:buSzPts val="1400"/>
              <a:buFont typeface="Muli"/>
              <a:buChar char="-"/>
            </a:pPr>
            <a:r>
              <a:rPr b="1" i="1" lang="en" sz="1400">
                <a:latin typeface="Muli"/>
                <a:ea typeface="Muli"/>
                <a:cs typeface="Muli"/>
                <a:sym typeface="Muli"/>
              </a:rPr>
              <a:t>Why: </a:t>
            </a:r>
            <a:r>
              <a:rPr lang="en" sz="1400"/>
              <a:t>Low chances of overfitting, automatic feature selection</a:t>
            </a:r>
            <a:endParaRPr sz="1400"/>
          </a:p>
        </p:txBody>
      </p:sp>
      <p:pic>
        <p:nvPicPr>
          <p:cNvPr id="374" name="Google Shape;374;p30"/>
          <p:cNvPicPr preferRelativeResize="0"/>
          <p:nvPr/>
        </p:nvPicPr>
        <p:blipFill>
          <a:blip r:embed="rId3">
            <a:alphaModFix/>
          </a:blip>
          <a:stretch>
            <a:fillRect/>
          </a:stretch>
        </p:blipFill>
        <p:spPr>
          <a:xfrm>
            <a:off x="6407200" y="1582563"/>
            <a:ext cx="2455775" cy="26617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31"/>
          <p:cNvSpPr txBox="1"/>
          <p:nvPr>
            <p:ph idx="1" type="body"/>
          </p:nvPr>
        </p:nvSpPr>
        <p:spPr>
          <a:xfrm>
            <a:off x="1105200" y="2151100"/>
            <a:ext cx="6933600" cy="9618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b="1" lang="en" sz="7200">
                <a:solidFill>
                  <a:srgbClr val="FFFFFF"/>
                </a:solidFill>
              </a:rPr>
              <a:t>So what ?!</a:t>
            </a:r>
            <a:endParaRPr sz="7200"/>
          </a:p>
        </p:txBody>
      </p:sp>
      <p:sp>
        <p:nvSpPr>
          <p:cNvPr id="380" name="Google Shape;380;p3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6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idx="4294967295" type="ctrTitle"/>
          </p:nvPr>
        </p:nvSpPr>
        <p:spPr>
          <a:xfrm>
            <a:off x="685800" y="1341750"/>
            <a:ext cx="3617400" cy="92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t>Hello!</a:t>
            </a:r>
            <a:endParaRPr sz="7200"/>
          </a:p>
        </p:txBody>
      </p:sp>
      <p:sp>
        <p:nvSpPr>
          <p:cNvPr id="73" name="Google Shape;73;p14"/>
          <p:cNvSpPr txBox="1"/>
          <p:nvPr>
            <p:ph idx="4294967295" type="subTitle"/>
          </p:nvPr>
        </p:nvSpPr>
        <p:spPr>
          <a:xfrm>
            <a:off x="685800" y="2302047"/>
            <a:ext cx="3617400" cy="1499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800">
                <a:latin typeface="Muli"/>
                <a:ea typeface="Muli"/>
                <a:cs typeface="Muli"/>
                <a:sym typeface="Muli"/>
              </a:rPr>
              <a:t>We are the Map Reducers.</a:t>
            </a:r>
            <a:endParaRPr b="1" sz="1800">
              <a:latin typeface="Muli"/>
              <a:ea typeface="Muli"/>
              <a:cs typeface="Muli"/>
              <a:sym typeface="Muli"/>
            </a:endParaRPr>
          </a:p>
          <a:p>
            <a:pPr indent="0" lvl="0" marL="0" rtl="0" algn="l">
              <a:spcBef>
                <a:spcPts val="600"/>
              </a:spcBef>
              <a:spcAft>
                <a:spcPts val="0"/>
              </a:spcAft>
              <a:buClr>
                <a:schemeClr val="dk1"/>
              </a:buClr>
              <a:buSzPts val="1100"/>
              <a:buFont typeface="Arial"/>
              <a:buNone/>
            </a:pPr>
            <a:r>
              <a:rPr lang="en" sz="1800"/>
              <a:t>A team of analysts inspired and driven by the infinite potential of Data Science. </a:t>
            </a:r>
            <a:endParaRPr b="1" sz="1800"/>
          </a:p>
        </p:txBody>
      </p:sp>
      <p:sp>
        <p:nvSpPr>
          <p:cNvPr id="74" name="Google Shape;74;p1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75" name="Google Shape;75;p14"/>
          <p:cNvGrpSpPr/>
          <p:nvPr/>
        </p:nvGrpSpPr>
        <p:grpSpPr>
          <a:xfrm>
            <a:off x="4125150" y="376900"/>
            <a:ext cx="4768238" cy="4448326"/>
            <a:chOff x="4125150" y="376900"/>
            <a:chExt cx="4768238" cy="4448326"/>
          </a:xfrm>
        </p:grpSpPr>
        <p:pic>
          <p:nvPicPr>
            <p:cNvPr id="76" name="Google Shape;76;p14"/>
            <p:cNvPicPr preferRelativeResize="0"/>
            <p:nvPr/>
          </p:nvPicPr>
          <p:blipFill>
            <a:blip r:embed="rId3">
              <a:alphaModFix/>
            </a:blip>
            <a:stretch>
              <a:fillRect/>
            </a:stretch>
          </p:blipFill>
          <p:spPr>
            <a:xfrm>
              <a:off x="4303200" y="712450"/>
              <a:ext cx="1538325" cy="1424775"/>
            </a:xfrm>
            <a:prstGeom prst="rect">
              <a:avLst/>
            </a:prstGeom>
            <a:noFill/>
            <a:ln>
              <a:noFill/>
            </a:ln>
          </p:spPr>
        </p:pic>
        <p:pic>
          <p:nvPicPr>
            <p:cNvPr id="77" name="Google Shape;77;p14"/>
            <p:cNvPicPr preferRelativeResize="0"/>
            <p:nvPr/>
          </p:nvPicPr>
          <p:blipFill>
            <a:blip r:embed="rId4">
              <a:alphaModFix/>
            </a:blip>
            <a:stretch>
              <a:fillRect/>
            </a:stretch>
          </p:blipFill>
          <p:spPr>
            <a:xfrm>
              <a:off x="4303200" y="2550462"/>
              <a:ext cx="1538325" cy="1375946"/>
            </a:xfrm>
            <a:prstGeom prst="rect">
              <a:avLst/>
            </a:prstGeom>
            <a:noFill/>
            <a:ln>
              <a:noFill/>
            </a:ln>
          </p:spPr>
        </p:pic>
        <p:pic>
          <p:nvPicPr>
            <p:cNvPr id="78" name="Google Shape;78;p14"/>
            <p:cNvPicPr preferRelativeResize="0"/>
            <p:nvPr/>
          </p:nvPicPr>
          <p:blipFill>
            <a:blip r:embed="rId5">
              <a:alphaModFix/>
            </a:blip>
            <a:stretch>
              <a:fillRect/>
            </a:stretch>
          </p:blipFill>
          <p:spPr>
            <a:xfrm>
              <a:off x="5793175" y="1691150"/>
              <a:ext cx="1538326" cy="1376285"/>
            </a:xfrm>
            <a:prstGeom prst="rect">
              <a:avLst/>
            </a:prstGeom>
            <a:noFill/>
            <a:ln>
              <a:noFill/>
            </a:ln>
          </p:spPr>
        </p:pic>
        <p:pic>
          <p:nvPicPr>
            <p:cNvPr id="79" name="Google Shape;79;p14"/>
            <p:cNvPicPr preferRelativeResize="0"/>
            <p:nvPr/>
          </p:nvPicPr>
          <p:blipFill>
            <a:blip r:embed="rId6">
              <a:alphaModFix/>
            </a:blip>
            <a:stretch>
              <a:fillRect/>
            </a:stretch>
          </p:blipFill>
          <p:spPr>
            <a:xfrm>
              <a:off x="7209538" y="712451"/>
              <a:ext cx="1594106" cy="1424778"/>
            </a:xfrm>
            <a:prstGeom prst="rect">
              <a:avLst/>
            </a:prstGeom>
            <a:noFill/>
            <a:ln>
              <a:noFill/>
            </a:ln>
          </p:spPr>
        </p:pic>
        <p:pic>
          <p:nvPicPr>
            <p:cNvPr id="80" name="Google Shape;80;p14"/>
            <p:cNvPicPr preferRelativeResize="0"/>
            <p:nvPr/>
          </p:nvPicPr>
          <p:blipFill>
            <a:blip r:embed="rId7">
              <a:alphaModFix/>
            </a:blip>
            <a:stretch>
              <a:fillRect/>
            </a:stretch>
          </p:blipFill>
          <p:spPr>
            <a:xfrm>
              <a:off x="7237425" y="2549948"/>
              <a:ext cx="1538325" cy="1376978"/>
            </a:xfrm>
            <a:prstGeom prst="rect">
              <a:avLst/>
            </a:prstGeom>
            <a:noFill/>
            <a:ln>
              <a:noFill/>
            </a:ln>
          </p:spPr>
        </p:pic>
        <p:pic>
          <p:nvPicPr>
            <p:cNvPr id="81" name="Google Shape;81;p14"/>
            <p:cNvPicPr preferRelativeResize="0"/>
            <p:nvPr/>
          </p:nvPicPr>
          <p:blipFill>
            <a:blip r:embed="rId8">
              <a:alphaModFix/>
            </a:blip>
            <a:stretch>
              <a:fillRect/>
            </a:stretch>
          </p:blipFill>
          <p:spPr>
            <a:xfrm>
              <a:off x="5847775" y="3546775"/>
              <a:ext cx="1429125" cy="1278451"/>
            </a:xfrm>
            <a:prstGeom prst="rect">
              <a:avLst/>
            </a:prstGeom>
            <a:noFill/>
            <a:ln>
              <a:noFill/>
            </a:ln>
          </p:spPr>
        </p:pic>
        <p:sp>
          <p:nvSpPr>
            <p:cNvPr id="82" name="Google Shape;82;p14"/>
            <p:cNvSpPr txBox="1"/>
            <p:nvPr/>
          </p:nvSpPr>
          <p:spPr>
            <a:xfrm>
              <a:off x="4185563" y="376900"/>
              <a:ext cx="1773600" cy="2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Muli"/>
                  <a:ea typeface="Muli"/>
                  <a:cs typeface="Muli"/>
                  <a:sym typeface="Muli"/>
                </a:rPr>
                <a:t>Sahitya A</a:t>
              </a:r>
              <a:endParaRPr b="1" i="1">
                <a:solidFill>
                  <a:srgbClr val="FFFFFF"/>
                </a:solidFill>
                <a:latin typeface="Muli"/>
                <a:ea typeface="Muli"/>
                <a:cs typeface="Muli"/>
                <a:sym typeface="Muli"/>
              </a:endParaRPr>
            </a:p>
          </p:txBody>
        </p:sp>
        <p:sp>
          <p:nvSpPr>
            <p:cNvPr id="83" name="Google Shape;83;p14"/>
            <p:cNvSpPr txBox="1"/>
            <p:nvPr/>
          </p:nvSpPr>
          <p:spPr>
            <a:xfrm>
              <a:off x="7119788" y="376900"/>
              <a:ext cx="1773600" cy="2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Muli"/>
                  <a:ea typeface="Muli"/>
                  <a:cs typeface="Muli"/>
                  <a:sym typeface="Muli"/>
                </a:rPr>
                <a:t>Nick S</a:t>
              </a:r>
              <a:endParaRPr b="1" i="1">
                <a:solidFill>
                  <a:srgbClr val="FFFFFF"/>
                </a:solidFill>
                <a:latin typeface="Muli"/>
                <a:ea typeface="Muli"/>
                <a:cs typeface="Muli"/>
                <a:sym typeface="Muli"/>
              </a:endParaRPr>
            </a:p>
          </p:txBody>
        </p:sp>
        <p:sp>
          <p:nvSpPr>
            <p:cNvPr id="84" name="Google Shape;84;p14"/>
            <p:cNvSpPr txBox="1"/>
            <p:nvPr/>
          </p:nvSpPr>
          <p:spPr>
            <a:xfrm>
              <a:off x="5624425" y="1341750"/>
              <a:ext cx="1773600" cy="2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Muli"/>
                  <a:ea typeface="Muli"/>
                  <a:cs typeface="Muli"/>
                  <a:sym typeface="Muli"/>
                </a:rPr>
                <a:t>Akshay H</a:t>
              </a:r>
              <a:endParaRPr b="1" i="1">
                <a:solidFill>
                  <a:srgbClr val="FFFFFF"/>
                </a:solidFill>
                <a:latin typeface="Muli"/>
                <a:ea typeface="Muli"/>
                <a:cs typeface="Muli"/>
                <a:sym typeface="Muli"/>
              </a:endParaRPr>
            </a:p>
          </p:txBody>
        </p:sp>
        <p:sp>
          <p:nvSpPr>
            <p:cNvPr id="85" name="Google Shape;85;p14"/>
            <p:cNvSpPr txBox="1"/>
            <p:nvPr/>
          </p:nvSpPr>
          <p:spPr>
            <a:xfrm>
              <a:off x="4125150" y="2214838"/>
              <a:ext cx="1773600" cy="2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Muli"/>
                  <a:ea typeface="Muli"/>
                  <a:cs typeface="Muli"/>
                  <a:sym typeface="Muli"/>
                </a:rPr>
                <a:t>Vivek S</a:t>
              </a:r>
              <a:endParaRPr b="1" i="1">
                <a:solidFill>
                  <a:srgbClr val="FFFFFF"/>
                </a:solidFill>
                <a:latin typeface="Muli"/>
                <a:ea typeface="Muli"/>
                <a:cs typeface="Muli"/>
                <a:sym typeface="Muli"/>
              </a:endParaRPr>
            </a:p>
          </p:txBody>
        </p:sp>
        <p:sp>
          <p:nvSpPr>
            <p:cNvPr id="86" name="Google Shape;86;p14"/>
            <p:cNvSpPr txBox="1"/>
            <p:nvPr/>
          </p:nvSpPr>
          <p:spPr>
            <a:xfrm>
              <a:off x="5675525" y="3178100"/>
              <a:ext cx="1773600" cy="2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Muli"/>
                  <a:ea typeface="Muli"/>
                  <a:cs typeface="Muli"/>
                  <a:sym typeface="Muli"/>
                </a:rPr>
                <a:t>Shashank R</a:t>
              </a:r>
              <a:endParaRPr b="1" i="1">
                <a:solidFill>
                  <a:srgbClr val="FFFFFF"/>
                </a:solidFill>
                <a:latin typeface="Muli"/>
                <a:ea typeface="Muli"/>
                <a:cs typeface="Muli"/>
                <a:sym typeface="Muli"/>
              </a:endParaRPr>
            </a:p>
          </p:txBody>
        </p:sp>
        <p:sp>
          <p:nvSpPr>
            <p:cNvPr id="87" name="Google Shape;87;p14"/>
            <p:cNvSpPr txBox="1"/>
            <p:nvPr/>
          </p:nvSpPr>
          <p:spPr>
            <a:xfrm>
              <a:off x="7119788" y="2214588"/>
              <a:ext cx="1773600" cy="2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Muli"/>
                  <a:ea typeface="Muli"/>
                  <a:cs typeface="Muli"/>
                  <a:sym typeface="Muli"/>
                </a:rPr>
                <a:t>Mit P</a:t>
              </a:r>
              <a:endParaRPr b="1" i="1">
                <a:solidFill>
                  <a:srgbClr val="FFFFFF"/>
                </a:solidFill>
                <a:latin typeface="Muli"/>
                <a:ea typeface="Muli"/>
                <a:cs typeface="Muli"/>
                <a:sym typeface="Mul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32"/>
          <p:cNvSpPr txBox="1"/>
          <p:nvPr>
            <p:ph idx="1" type="body"/>
          </p:nvPr>
        </p:nvSpPr>
        <p:spPr>
          <a:xfrm>
            <a:off x="1180500" y="1362600"/>
            <a:ext cx="6783000" cy="1219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The age of the borrower can impact their probability of default on a loan; Young people tend to default at higher rates.</a:t>
            </a:r>
            <a:endParaRPr/>
          </a:p>
        </p:txBody>
      </p:sp>
      <p:sp>
        <p:nvSpPr>
          <p:cNvPr id="386" name="Google Shape;386;p32"/>
          <p:cNvSpPr txBox="1"/>
          <p:nvPr>
            <p:ph type="title"/>
          </p:nvPr>
        </p:nvSpPr>
        <p:spPr>
          <a:xfrm>
            <a:off x="580550" y="205975"/>
            <a:ext cx="6098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Our Findings</a:t>
            </a:r>
            <a:endParaRPr/>
          </a:p>
        </p:txBody>
      </p:sp>
      <p:sp>
        <p:nvSpPr>
          <p:cNvPr id="387" name="Google Shape;387;p32"/>
          <p:cNvSpPr txBox="1"/>
          <p:nvPr>
            <p:ph idx="2" type="body"/>
          </p:nvPr>
        </p:nvSpPr>
        <p:spPr>
          <a:xfrm>
            <a:off x="1180500" y="2881025"/>
            <a:ext cx="6098400" cy="1354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Accurate credit risk assessments can protect the financial well-being of both borrowers and lenders as well as the overall health of the economy.</a:t>
            </a:r>
            <a:endParaRPr/>
          </a:p>
        </p:txBody>
      </p:sp>
      <p:sp>
        <p:nvSpPr>
          <p:cNvPr id="388" name="Google Shape;388;p3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389" name="Google Shape;389;p32"/>
          <p:cNvGrpSpPr/>
          <p:nvPr/>
        </p:nvGrpSpPr>
        <p:grpSpPr>
          <a:xfrm>
            <a:off x="410786" y="1476581"/>
            <a:ext cx="588998" cy="611478"/>
            <a:chOff x="3955900" y="2984500"/>
            <a:chExt cx="414000" cy="422525"/>
          </a:xfrm>
        </p:grpSpPr>
        <p:sp>
          <p:nvSpPr>
            <p:cNvPr id="390" name="Google Shape;390;p32"/>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32"/>
          <p:cNvGrpSpPr/>
          <p:nvPr/>
        </p:nvGrpSpPr>
        <p:grpSpPr>
          <a:xfrm>
            <a:off x="410786" y="2975131"/>
            <a:ext cx="588998" cy="611478"/>
            <a:chOff x="3955900" y="2984500"/>
            <a:chExt cx="414000" cy="422525"/>
          </a:xfrm>
        </p:grpSpPr>
        <p:sp>
          <p:nvSpPr>
            <p:cNvPr id="394" name="Google Shape;394;p32"/>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33"/>
          <p:cNvSpPr txBox="1"/>
          <p:nvPr>
            <p:ph type="title"/>
          </p:nvPr>
        </p:nvSpPr>
        <p:spPr>
          <a:xfrm>
            <a:off x="580550" y="205975"/>
            <a:ext cx="76209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Who would benefit from this analysis?</a:t>
            </a:r>
            <a:endParaRPr/>
          </a:p>
        </p:txBody>
      </p:sp>
      <p:sp>
        <p:nvSpPr>
          <p:cNvPr id="402" name="Google Shape;402;p33"/>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400"/>
              <a:t>The Government</a:t>
            </a:r>
            <a:endParaRPr b="1" sz="2400"/>
          </a:p>
          <a:p>
            <a:pPr indent="0" lvl="0" marL="0" rtl="0" algn="l">
              <a:spcBef>
                <a:spcPts val="0"/>
              </a:spcBef>
              <a:spcAft>
                <a:spcPts val="0"/>
              </a:spcAft>
              <a:buNone/>
            </a:pPr>
            <a:r>
              <a:t/>
            </a:r>
            <a:endParaRPr sz="800" u="sng">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FFFFFF"/>
                </a:solidFill>
                <a:latin typeface="Calibri"/>
                <a:ea typeface="Calibri"/>
                <a:cs typeface="Calibri"/>
                <a:sym typeface="Calibri"/>
              </a:rPr>
              <a:t> </a:t>
            </a:r>
            <a:r>
              <a:rPr lang="en" sz="1200">
                <a:latin typeface="Muli"/>
                <a:ea typeface="Muli"/>
                <a:cs typeface="Muli"/>
                <a:sym typeface="Muli"/>
              </a:rPr>
              <a:t>The U.S Federal Government wants to ensure that banks loan responsibly in order to prevent another economic crisis like we experienced in 2008.</a:t>
            </a:r>
            <a:endParaRPr sz="1100">
              <a:solidFill>
                <a:srgbClr val="000000"/>
              </a:solidFill>
              <a:latin typeface="Muli"/>
              <a:ea typeface="Muli"/>
              <a:cs typeface="Muli"/>
              <a:sym typeface="Muli"/>
            </a:endParaRPr>
          </a:p>
          <a:p>
            <a:pPr indent="0" lvl="0" marL="0" rtl="0" algn="l">
              <a:spcBef>
                <a:spcPts val="0"/>
              </a:spcBef>
              <a:spcAft>
                <a:spcPts val="0"/>
              </a:spcAft>
              <a:buNone/>
            </a:pPr>
            <a:r>
              <a:t/>
            </a:r>
            <a:endParaRPr baseline="30000" sz="1300">
              <a:latin typeface="Muli"/>
              <a:ea typeface="Muli"/>
              <a:cs typeface="Muli"/>
              <a:sym typeface="Muli"/>
            </a:endParaRPr>
          </a:p>
          <a:p>
            <a:pPr indent="0" lvl="0" marL="0" rtl="0" algn="l">
              <a:spcBef>
                <a:spcPts val="0"/>
              </a:spcBef>
              <a:spcAft>
                <a:spcPts val="0"/>
              </a:spcAft>
              <a:buNone/>
            </a:pPr>
            <a:r>
              <a:t/>
            </a:r>
            <a:endParaRPr baseline="30000" sz="1300">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600"/>
              </a:spcBef>
              <a:spcAft>
                <a:spcPts val="0"/>
              </a:spcAft>
              <a:buNone/>
            </a:pPr>
            <a:r>
              <a:t/>
            </a:r>
            <a:endParaRPr>
              <a:solidFill>
                <a:srgbClr val="FFFFFF"/>
              </a:solidFill>
            </a:endParaRPr>
          </a:p>
        </p:txBody>
      </p:sp>
      <p:sp>
        <p:nvSpPr>
          <p:cNvPr id="403" name="Google Shape;403;p33"/>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400"/>
              <a:t>The Consumer</a:t>
            </a:r>
            <a:endParaRPr b="1" sz="2400"/>
          </a:p>
          <a:p>
            <a:pPr indent="0" lvl="0" marL="0" rtl="0" algn="l">
              <a:spcBef>
                <a:spcPts val="600"/>
              </a:spcBef>
              <a:spcAft>
                <a:spcPts val="0"/>
              </a:spcAft>
              <a:buNone/>
            </a:pPr>
            <a:r>
              <a:rPr lang="en" sz="1200">
                <a:solidFill>
                  <a:srgbClr val="FFFFFF"/>
                </a:solidFill>
                <a:latin typeface="Muli"/>
                <a:ea typeface="Muli"/>
                <a:cs typeface="Muli"/>
                <a:sym typeface="Muli"/>
              </a:rPr>
              <a:t>If financial institutions improve their credit risk assessments, borrowers will only be able to borrow money that they can pay back reasonably. This can prevent consumers from losing their homes due to foreclosure.</a:t>
            </a:r>
            <a:endParaRPr sz="1100">
              <a:solidFill>
                <a:srgbClr val="000000"/>
              </a:solidFill>
              <a:latin typeface="Arial"/>
              <a:ea typeface="Arial"/>
              <a:cs typeface="Arial"/>
              <a:sym typeface="Arial"/>
            </a:endParaRPr>
          </a:p>
          <a:p>
            <a:pPr indent="0" lvl="0" marL="0" rtl="0" algn="l">
              <a:spcBef>
                <a:spcPts val="6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800" u="sng">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a:p>
        </p:txBody>
      </p:sp>
      <p:sp>
        <p:nvSpPr>
          <p:cNvPr id="404" name="Google Shape;404;p3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05" name="Google Shape;405;p33"/>
          <p:cNvPicPr preferRelativeResize="0"/>
          <p:nvPr/>
        </p:nvPicPr>
        <p:blipFill>
          <a:blip r:embed="rId3">
            <a:alphaModFix/>
          </a:blip>
          <a:stretch>
            <a:fillRect/>
          </a:stretch>
        </p:blipFill>
        <p:spPr>
          <a:xfrm>
            <a:off x="7319984" y="1352550"/>
            <a:ext cx="1279700" cy="1498275"/>
          </a:xfrm>
          <a:prstGeom prst="rect">
            <a:avLst/>
          </a:prstGeom>
          <a:noFill/>
          <a:ln>
            <a:noFill/>
          </a:ln>
        </p:spPr>
      </p:pic>
      <p:sp>
        <p:nvSpPr>
          <p:cNvPr id="406" name="Google Shape;406;p33"/>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400"/>
              <a:t>Financial Services Sector</a:t>
            </a:r>
            <a:endParaRPr b="1" sz="2400"/>
          </a:p>
          <a:p>
            <a:pPr indent="0" lvl="0" marL="0" rtl="0" algn="l">
              <a:spcBef>
                <a:spcPts val="600"/>
              </a:spcBef>
              <a:spcAft>
                <a:spcPts val="0"/>
              </a:spcAft>
              <a:buNone/>
            </a:pPr>
            <a:r>
              <a:rPr lang="en" sz="1200">
                <a:latin typeface="Muli"/>
                <a:ea typeface="Muli"/>
                <a:cs typeface="Muli"/>
                <a:sym typeface="Muli"/>
              </a:rPr>
              <a:t>- The total mortgage debt outstanding in the U.S. amounted to approximately 16.01 trillion U.S. dollars in 2019. </a:t>
            </a:r>
            <a:endParaRPr sz="1200">
              <a:latin typeface="Muli"/>
              <a:ea typeface="Muli"/>
              <a:cs typeface="Muli"/>
              <a:sym typeface="Muli"/>
            </a:endParaRPr>
          </a:p>
          <a:p>
            <a:pPr indent="0" lvl="0" marL="0" rtl="0" algn="l">
              <a:spcBef>
                <a:spcPts val="600"/>
              </a:spcBef>
              <a:spcAft>
                <a:spcPts val="0"/>
              </a:spcAft>
              <a:buNone/>
            </a:pPr>
            <a:r>
              <a:rPr lang="en" sz="1200">
                <a:latin typeface="Muli"/>
                <a:ea typeface="Muli"/>
                <a:cs typeface="Muli"/>
                <a:sym typeface="Muli"/>
              </a:rPr>
              <a:t>- </a:t>
            </a:r>
            <a:r>
              <a:rPr lang="en" sz="1200" u="sng">
                <a:solidFill>
                  <a:schemeClr val="hlink"/>
                </a:solidFill>
                <a:latin typeface="Muli"/>
                <a:ea typeface="Muli"/>
                <a:cs typeface="Muli"/>
                <a:sym typeface="Muli"/>
                <a:hlinkClick r:id="rId4"/>
              </a:rPr>
              <a:t>Defaults on these could devastate a bank and the economy</a:t>
            </a:r>
            <a:r>
              <a:rPr lang="en" sz="1200">
                <a:latin typeface="Muli"/>
                <a:ea typeface="Muli"/>
                <a:cs typeface="Muli"/>
                <a:sym typeface="Muli"/>
              </a:rPr>
              <a:t>.</a:t>
            </a:r>
            <a:r>
              <a:rPr lang="en" sz="800">
                <a:solidFill>
                  <a:srgbClr val="FFFFFF"/>
                </a:solidFill>
                <a:latin typeface="Muli"/>
                <a:ea typeface="Muli"/>
                <a:cs typeface="Muli"/>
                <a:sym typeface="Muli"/>
              </a:rPr>
              <a:t> </a:t>
            </a:r>
            <a:endParaRPr sz="800">
              <a:solidFill>
                <a:srgbClr val="FFFFFF"/>
              </a:solidFill>
              <a:latin typeface="Muli"/>
              <a:ea typeface="Muli"/>
              <a:cs typeface="Muli"/>
              <a:sym typeface="Muli"/>
            </a:endParaRPr>
          </a:p>
          <a:p>
            <a:pPr indent="0" lvl="0" marL="0" rtl="0" algn="l">
              <a:spcBef>
                <a:spcPts val="6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3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2" name="Google Shape;412;p34"/>
          <p:cNvSpPr txBox="1"/>
          <p:nvPr>
            <p:ph idx="4294967295" type="ctrTitle"/>
          </p:nvPr>
        </p:nvSpPr>
        <p:spPr>
          <a:xfrm>
            <a:off x="685800" y="1341750"/>
            <a:ext cx="3617400" cy="92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t>Thanks!</a:t>
            </a:r>
            <a:endParaRPr sz="7200"/>
          </a:p>
        </p:txBody>
      </p:sp>
      <p:sp>
        <p:nvSpPr>
          <p:cNvPr id="413" name="Google Shape;413;p34"/>
          <p:cNvSpPr txBox="1"/>
          <p:nvPr>
            <p:ph idx="4294967295" type="subTitle"/>
          </p:nvPr>
        </p:nvSpPr>
        <p:spPr>
          <a:xfrm>
            <a:off x="685800" y="2302047"/>
            <a:ext cx="3617400" cy="1499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800">
                <a:latin typeface="Muli"/>
                <a:ea typeface="Muli"/>
                <a:cs typeface="Muli"/>
                <a:sym typeface="Muli"/>
              </a:rPr>
              <a:t>We'll be happy to answer any questions you may have!</a:t>
            </a:r>
            <a:endParaRPr sz="1800"/>
          </a:p>
        </p:txBody>
      </p:sp>
      <p:pic>
        <p:nvPicPr>
          <p:cNvPr id="414" name="Google Shape;414;p34"/>
          <p:cNvPicPr preferRelativeResize="0"/>
          <p:nvPr/>
        </p:nvPicPr>
        <p:blipFill>
          <a:blip r:embed="rId3">
            <a:alphaModFix/>
          </a:blip>
          <a:stretch>
            <a:fillRect/>
          </a:stretch>
        </p:blipFill>
        <p:spPr>
          <a:xfrm>
            <a:off x="3924900" y="2681025"/>
            <a:ext cx="3171324" cy="1889775"/>
          </a:xfrm>
          <a:prstGeom prst="rect">
            <a:avLst/>
          </a:prstGeom>
          <a:noFill/>
          <a:ln>
            <a:noFill/>
          </a:ln>
        </p:spPr>
      </p:pic>
      <p:pic>
        <p:nvPicPr>
          <p:cNvPr id="415" name="Google Shape;415;p34"/>
          <p:cNvPicPr preferRelativeResize="0"/>
          <p:nvPr/>
        </p:nvPicPr>
        <p:blipFill>
          <a:blip r:embed="rId4">
            <a:alphaModFix/>
          </a:blip>
          <a:stretch>
            <a:fillRect/>
          </a:stretch>
        </p:blipFill>
        <p:spPr>
          <a:xfrm>
            <a:off x="5160014" y="1914980"/>
            <a:ext cx="548700" cy="1597701"/>
          </a:xfrm>
          <a:prstGeom prst="rect">
            <a:avLst/>
          </a:prstGeom>
          <a:noFill/>
          <a:ln>
            <a:noFill/>
          </a:ln>
        </p:spPr>
      </p:pic>
      <p:pic>
        <p:nvPicPr>
          <p:cNvPr id="416" name="Google Shape;416;p34"/>
          <p:cNvPicPr preferRelativeResize="0"/>
          <p:nvPr/>
        </p:nvPicPr>
        <p:blipFill>
          <a:blip r:embed="rId5">
            <a:alphaModFix/>
          </a:blip>
          <a:stretch>
            <a:fillRect/>
          </a:stretch>
        </p:blipFill>
        <p:spPr>
          <a:xfrm>
            <a:off x="4940913" y="832626"/>
            <a:ext cx="986925" cy="1082350"/>
          </a:xfrm>
          <a:prstGeom prst="rect">
            <a:avLst/>
          </a:prstGeom>
          <a:noFill/>
          <a:ln>
            <a:noFill/>
          </a:ln>
        </p:spPr>
      </p:pic>
      <p:grpSp>
        <p:nvGrpSpPr>
          <p:cNvPr id="417" name="Google Shape;417;p34"/>
          <p:cNvGrpSpPr/>
          <p:nvPr/>
        </p:nvGrpSpPr>
        <p:grpSpPr>
          <a:xfrm>
            <a:off x="5008075" y="2824980"/>
            <a:ext cx="359355" cy="301190"/>
            <a:chOff x="2599825" y="3689700"/>
            <a:chExt cx="429850" cy="360275"/>
          </a:xfrm>
        </p:grpSpPr>
        <p:sp>
          <p:nvSpPr>
            <p:cNvPr id="418" name="Google Shape;418;p34"/>
            <p:cNvSpPr/>
            <p:nvPr/>
          </p:nvSpPr>
          <p:spPr>
            <a:xfrm>
              <a:off x="2599825" y="3689700"/>
              <a:ext cx="429850" cy="169150"/>
            </a:xfrm>
            <a:custGeom>
              <a:rect b="b" l="l" r="r" t="t"/>
              <a:pathLst>
                <a:path extrusionOk="0" h="6766" w="17194">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
            <p:cNvSpPr/>
            <p:nvPr/>
          </p:nvSpPr>
          <p:spPr>
            <a:xfrm>
              <a:off x="2599825" y="3861275"/>
              <a:ext cx="429850" cy="188700"/>
            </a:xfrm>
            <a:custGeom>
              <a:rect b="b" l="l" r="r" t="t"/>
              <a:pathLst>
                <a:path extrusionOk="0" h="7548" w="17194">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34"/>
          <p:cNvGrpSpPr/>
          <p:nvPr/>
        </p:nvGrpSpPr>
        <p:grpSpPr>
          <a:xfrm>
            <a:off x="3495084" y="2681020"/>
            <a:ext cx="351204" cy="329049"/>
            <a:chOff x="5975075" y="2327500"/>
            <a:chExt cx="420100" cy="388350"/>
          </a:xfrm>
        </p:grpSpPr>
        <p:sp>
          <p:nvSpPr>
            <p:cNvPr id="421" name="Google Shape;421;p34"/>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5"/>
          <p:cNvSpPr txBox="1"/>
          <p:nvPr>
            <p:ph type="title"/>
          </p:nvPr>
        </p:nvSpPr>
        <p:spPr>
          <a:xfrm>
            <a:off x="580550" y="53752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is Home Credit Default Risk?</a:t>
            </a:r>
            <a:endParaRPr/>
          </a:p>
        </p:txBody>
      </p:sp>
      <p:sp>
        <p:nvSpPr>
          <p:cNvPr id="93" name="Google Shape;93;p15"/>
          <p:cNvSpPr txBox="1"/>
          <p:nvPr>
            <p:ph idx="2" type="body"/>
          </p:nvPr>
        </p:nvSpPr>
        <p:spPr>
          <a:xfrm>
            <a:off x="4131263" y="1594750"/>
            <a:ext cx="3639600" cy="3155100"/>
          </a:xfrm>
          <a:prstGeom prst="rect">
            <a:avLst/>
          </a:prstGeom>
        </p:spPr>
        <p:txBody>
          <a:bodyPr anchorCtr="0" anchor="t" bIns="0" lIns="0" spcFirstLastPara="1" rIns="0" wrap="square" tIns="0">
            <a:noAutofit/>
          </a:bodyPr>
          <a:lstStyle/>
          <a:p>
            <a:pPr indent="-342900" lvl="0" marL="457200" rtl="0" algn="l">
              <a:spcBef>
                <a:spcPts val="600"/>
              </a:spcBef>
              <a:spcAft>
                <a:spcPts val="0"/>
              </a:spcAft>
              <a:buClr>
                <a:srgbClr val="FFFFFF"/>
              </a:buClr>
              <a:buSzPts val="1800"/>
              <a:buFont typeface="Muli"/>
              <a:buChar char="⬡"/>
            </a:pPr>
            <a:r>
              <a:rPr b="1" lang="en" sz="1800">
                <a:solidFill>
                  <a:srgbClr val="FFFFFF"/>
                </a:solidFill>
                <a:latin typeface="Muli"/>
                <a:ea typeface="Muli"/>
                <a:cs typeface="Muli"/>
                <a:sym typeface="Muli"/>
              </a:rPr>
              <a:t>Why is credit risk important?</a:t>
            </a:r>
            <a:endParaRPr b="1" sz="1800">
              <a:solidFill>
                <a:srgbClr val="FFFFFF"/>
              </a:solidFill>
              <a:latin typeface="Muli"/>
              <a:ea typeface="Muli"/>
              <a:cs typeface="Muli"/>
              <a:sym typeface="Muli"/>
            </a:endParaRPr>
          </a:p>
          <a:p>
            <a:pPr indent="-342900" lvl="1" marL="914400" rtl="0" algn="l">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Credit defaults affect the economy (eg: 2008 recession)</a:t>
            </a:r>
            <a:endParaRPr sz="1800">
              <a:solidFill>
                <a:srgbClr val="FFFFFF"/>
              </a:solidFill>
              <a:latin typeface="Muli"/>
              <a:ea typeface="Muli"/>
              <a:cs typeface="Muli"/>
              <a:sym typeface="Muli"/>
            </a:endParaRPr>
          </a:p>
          <a:p>
            <a:pPr indent="-342900" lvl="1" marL="914400" rtl="0" algn="l">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Prevent lenders from lending to certain borrowers</a:t>
            </a:r>
            <a:endParaRPr sz="1800">
              <a:solidFill>
                <a:srgbClr val="FFFFFF"/>
              </a:solidFill>
              <a:latin typeface="Muli"/>
              <a:ea typeface="Muli"/>
              <a:cs typeface="Muli"/>
              <a:sym typeface="Muli"/>
            </a:endParaRPr>
          </a:p>
          <a:p>
            <a:pPr indent="-342900" lvl="1" marL="914400" rtl="0" algn="l">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Prevent borrowers from borrowing too much</a:t>
            </a:r>
            <a:endParaRPr sz="1800">
              <a:solidFill>
                <a:srgbClr val="FFFFFF"/>
              </a:solidFill>
              <a:latin typeface="Muli"/>
              <a:ea typeface="Muli"/>
              <a:cs typeface="Muli"/>
              <a:sym typeface="Muli"/>
            </a:endParaRPr>
          </a:p>
        </p:txBody>
      </p:sp>
      <p:sp>
        <p:nvSpPr>
          <p:cNvPr id="94" name="Google Shape;94;p15"/>
          <p:cNvSpPr txBox="1"/>
          <p:nvPr>
            <p:ph idx="1" type="body"/>
          </p:nvPr>
        </p:nvSpPr>
        <p:spPr>
          <a:xfrm>
            <a:off x="580550" y="1657900"/>
            <a:ext cx="2841000" cy="3155100"/>
          </a:xfrm>
          <a:prstGeom prst="rect">
            <a:avLst/>
          </a:prstGeom>
        </p:spPr>
        <p:txBody>
          <a:bodyPr anchorCtr="0" anchor="t" bIns="0" lIns="0" spcFirstLastPara="1" rIns="0" wrap="square" tIns="0">
            <a:noAutofit/>
          </a:bodyPr>
          <a:lstStyle/>
          <a:p>
            <a:pPr indent="-342900" lvl="0" marL="457200" rtl="0" algn="l">
              <a:lnSpc>
                <a:spcPct val="110000"/>
              </a:lnSpc>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Home Credit risk is the </a:t>
            </a:r>
            <a:r>
              <a:rPr lang="en" sz="1800">
                <a:solidFill>
                  <a:srgbClr val="FFFFFF"/>
                </a:solidFill>
                <a:latin typeface="Muli"/>
                <a:ea typeface="Muli"/>
                <a:cs typeface="Muli"/>
                <a:sym typeface="Muli"/>
              </a:rPr>
              <a:t>probability</a:t>
            </a:r>
            <a:r>
              <a:rPr lang="en" sz="1800">
                <a:solidFill>
                  <a:srgbClr val="FFFFFF"/>
                </a:solidFill>
                <a:latin typeface="Muli"/>
                <a:ea typeface="Muli"/>
                <a:cs typeface="Muli"/>
                <a:sym typeface="Muli"/>
              </a:rPr>
              <a:t> of a client not being able pay back a housing loan on time</a:t>
            </a:r>
            <a:endParaRPr baseline="30000" sz="1800">
              <a:solidFill>
                <a:srgbClr val="FFFFFF"/>
              </a:solidFill>
              <a:latin typeface="Muli"/>
              <a:ea typeface="Muli"/>
              <a:cs typeface="Muli"/>
              <a:sym typeface="Muli"/>
            </a:endParaRPr>
          </a:p>
          <a:p>
            <a:pPr indent="-342900" lvl="0" marL="457200" rtl="0" algn="l">
              <a:lnSpc>
                <a:spcPct val="110000"/>
              </a:lnSpc>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This is a problem of high importance in the housing sector as well as the financial sector</a:t>
            </a:r>
            <a:endParaRPr sz="1800">
              <a:solidFill>
                <a:srgbClr val="FFFFFF"/>
              </a:solidFill>
              <a:latin typeface="Muli"/>
              <a:ea typeface="Muli"/>
              <a:cs typeface="Muli"/>
              <a:sym typeface="Muli"/>
            </a:endParaRPr>
          </a:p>
        </p:txBody>
      </p:sp>
      <p:sp>
        <p:nvSpPr>
          <p:cNvPr id="95" name="Google Shape;95;p1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6"/>
          <p:cNvSpPr txBox="1"/>
          <p:nvPr>
            <p:ph idx="4294967295" type="ctrTitle"/>
          </p:nvPr>
        </p:nvSpPr>
        <p:spPr>
          <a:xfrm>
            <a:off x="685800" y="1583342"/>
            <a:ext cx="77724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t>16.1 Trillion U   D</a:t>
            </a:r>
            <a:endParaRPr sz="7200"/>
          </a:p>
        </p:txBody>
      </p:sp>
      <p:sp>
        <p:nvSpPr>
          <p:cNvPr id="101" name="Google Shape;101;p16"/>
          <p:cNvSpPr txBox="1"/>
          <p:nvPr>
            <p:ph idx="4294967295" type="subTitle"/>
          </p:nvPr>
        </p:nvSpPr>
        <p:spPr>
          <a:xfrm>
            <a:off x="685800" y="3712978"/>
            <a:ext cx="7772400" cy="78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Whoa! That’s a lot of money, is this good? </a:t>
            </a:r>
            <a:endParaRPr/>
          </a:p>
        </p:txBody>
      </p:sp>
      <p:sp>
        <p:nvSpPr>
          <p:cNvPr id="102" name="Google Shape;102;p1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03" name="Google Shape;103;p16"/>
          <p:cNvPicPr preferRelativeResize="0"/>
          <p:nvPr/>
        </p:nvPicPr>
        <p:blipFill>
          <a:blip r:embed="rId3">
            <a:alphaModFix/>
          </a:blip>
          <a:stretch>
            <a:fillRect/>
          </a:stretch>
        </p:blipFill>
        <p:spPr>
          <a:xfrm>
            <a:off x="6242504" y="1583350"/>
            <a:ext cx="1073345" cy="1256700"/>
          </a:xfrm>
          <a:prstGeom prst="rect">
            <a:avLst/>
          </a:prstGeom>
          <a:noFill/>
          <a:ln>
            <a:noFill/>
          </a:ln>
        </p:spPr>
      </p:pic>
      <p:sp>
        <p:nvSpPr>
          <p:cNvPr id="104" name="Google Shape;104;p16"/>
          <p:cNvSpPr/>
          <p:nvPr/>
        </p:nvSpPr>
        <p:spPr>
          <a:xfrm>
            <a:off x="6242502" y="2689428"/>
            <a:ext cx="1073337" cy="900896"/>
          </a:xfrm>
          <a:custGeom>
            <a:rect b="b" l="l" r="r" t="t"/>
            <a:pathLst>
              <a:path extrusionOk="0" h="14557" w="18513">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7"/>
          <p:cNvSpPr txBox="1"/>
          <p:nvPr>
            <p:ph type="ctrTitle"/>
          </p:nvPr>
        </p:nvSpPr>
        <p:spPr>
          <a:xfrm>
            <a:off x="685800" y="1659550"/>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The Impact of Home Credit Risk</a:t>
            </a:r>
            <a:endParaRPr/>
          </a:p>
          <a:p>
            <a:pPr indent="0" lvl="0" marL="0" rtl="0" algn="l">
              <a:spcBef>
                <a:spcPts val="0"/>
              </a:spcBef>
              <a:spcAft>
                <a:spcPts val="0"/>
              </a:spcAft>
              <a:buNone/>
            </a:pPr>
            <a:r>
              <a:t/>
            </a:r>
            <a:endParaRPr/>
          </a:p>
        </p:txBody>
      </p:sp>
      <p:sp>
        <p:nvSpPr>
          <p:cNvPr id="110" name="Google Shape;110;p17"/>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does this affect everyone?</a:t>
            </a:r>
            <a:endParaRPr/>
          </a:p>
        </p:txBody>
      </p:sp>
      <p:pic>
        <p:nvPicPr>
          <p:cNvPr id="111" name="Google Shape;111;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112" name="Google Shape;112;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113" name="Google Shape;113;p17"/>
          <p:cNvPicPr preferRelativeResize="0"/>
          <p:nvPr/>
        </p:nvPicPr>
        <p:blipFill>
          <a:blip r:embed="rId5">
            <a:alphaModFix/>
          </a:blip>
          <a:stretch>
            <a:fillRect/>
          </a:stretch>
        </p:blipFill>
        <p:spPr>
          <a:xfrm>
            <a:off x="6336726" y="1237502"/>
            <a:ext cx="1032700" cy="1209125"/>
          </a:xfrm>
          <a:prstGeom prst="rect">
            <a:avLst/>
          </a:prstGeom>
          <a:noFill/>
          <a:ln>
            <a:noFill/>
          </a:ln>
        </p:spPr>
      </p:pic>
      <p:grpSp>
        <p:nvGrpSpPr>
          <p:cNvPr id="114" name="Google Shape;114;p17"/>
          <p:cNvGrpSpPr/>
          <p:nvPr/>
        </p:nvGrpSpPr>
        <p:grpSpPr>
          <a:xfrm>
            <a:off x="1367869" y="3550399"/>
            <a:ext cx="1957191" cy="1056812"/>
            <a:chOff x="1468398" y="3478439"/>
            <a:chExt cx="2650225" cy="1279434"/>
          </a:xfrm>
        </p:grpSpPr>
        <p:sp>
          <p:nvSpPr>
            <p:cNvPr id="115" name="Google Shape;115;p17"/>
            <p:cNvSpPr/>
            <p:nvPr/>
          </p:nvSpPr>
          <p:spPr>
            <a:xfrm>
              <a:off x="1468398" y="3478461"/>
              <a:ext cx="1308135" cy="1279412"/>
            </a:xfrm>
            <a:custGeom>
              <a:rect b="b" l="l" r="r" t="t"/>
              <a:pathLst>
                <a:path extrusionOk="0" h="16072" w="18416">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FFFFFF"/>
            </a:solid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17"/>
            <p:cNvGrpSpPr/>
            <p:nvPr/>
          </p:nvGrpSpPr>
          <p:grpSpPr>
            <a:xfrm>
              <a:off x="3141409" y="3478439"/>
              <a:ext cx="977214" cy="1279434"/>
              <a:chOff x="3262135" y="3958381"/>
              <a:chExt cx="729264" cy="1022075"/>
            </a:xfrm>
          </p:grpSpPr>
          <p:grpSp>
            <p:nvGrpSpPr>
              <p:cNvPr id="117" name="Google Shape;117;p17"/>
              <p:cNvGrpSpPr/>
              <p:nvPr/>
            </p:nvGrpSpPr>
            <p:grpSpPr>
              <a:xfrm>
                <a:off x="3262135" y="4038955"/>
                <a:ext cx="729264" cy="941501"/>
                <a:chOff x="3386850" y="2264625"/>
                <a:chExt cx="203950" cy="509250"/>
              </a:xfrm>
            </p:grpSpPr>
            <p:sp>
              <p:nvSpPr>
                <p:cNvPr id="118" name="Google Shape;118;p17"/>
                <p:cNvSpPr/>
                <p:nvPr/>
              </p:nvSpPr>
              <p:spPr>
                <a:xfrm>
                  <a:off x="3386850" y="2370850"/>
                  <a:ext cx="203950" cy="403025"/>
                </a:xfrm>
                <a:custGeom>
                  <a:rect b="b" l="l" r="r" t="t"/>
                  <a:pathLst>
                    <a:path extrusionOk="0" h="16121" w="8158">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00FFFF"/>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3446075" y="2264625"/>
                  <a:ext cx="85500" cy="94050"/>
                </a:xfrm>
                <a:custGeom>
                  <a:rect b="b" l="l" r="r" t="t"/>
                  <a:pathLst>
                    <a:path extrusionOk="0" h="3762" w="342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00FFFF"/>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17"/>
              <p:cNvSpPr/>
              <p:nvPr/>
            </p:nvSpPr>
            <p:spPr>
              <a:xfrm>
                <a:off x="3466984" y="3958381"/>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lt1"/>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580350" y="386325"/>
            <a:ext cx="7983300" cy="51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Damage to Various Stakeholders</a:t>
            </a:r>
            <a:endParaRPr/>
          </a:p>
        </p:txBody>
      </p:sp>
      <p:sp>
        <p:nvSpPr>
          <p:cNvPr id="126" name="Google Shape;126;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27" name="Google Shape;127;p18"/>
          <p:cNvPicPr preferRelativeResize="0"/>
          <p:nvPr/>
        </p:nvPicPr>
        <p:blipFill>
          <a:blip r:embed="rId3">
            <a:alphaModFix/>
          </a:blip>
          <a:stretch>
            <a:fillRect/>
          </a:stretch>
        </p:blipFill>
        <p:spPr>
          <a:xfrm>
            <a:off x="0" y="1125400"/>
            <a:ext cx="9143998" cy="3944400"/>
          </a:xfrm>
          <a:prstGeom prst="rect">
            <a:avLst/>
          </a:prstGeom>
          <a:noFill/>
          <a:ln>
            <a:noFill/>
          </a:ln>
        </p:spPr>
      </p:pic>
      <p:sp>
        <p:nvSpPr>
          <p:cNvPr id="128" name="Google Shape;128;p18"/>
          <p:cNvSpPr txBox="1"/>
          <p:nvPr/>
        </p:nvSpPr>
        <p:spPr>
          <a:xfrm>
            <a:off x="3994550" y="1320850"/>
            <a:ext cx="5128800" cy="69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rgbClr val="FFFFFF"/>
                </a:solidFill>
                <a:latin typeface="Muli"/>
                <a:ea typeface="Muli"/>
                <a:cs typeface="Muli"/>
                <a:sym typeface="Muli"/>
              </a:rPr>
              <a:t>Borrowers can lose their assets</a:t>
            </a:r>
            <a:r>
              <a:rPr lang="en" sz="1600">
                <a:solidFill>
                  <a:srgbClr val="FFFFFF"/>
                </a:solidFill>
                <a:latin typeface="Muli"/>
                <a:ea typeface="Muli"/>
                <a:cs typeface="Muli"/>
                <a:sym typeface="Muli"/>
              </a:rPr>
              <a:t> when they default on a loan. They can also declare bankruptcy.</a:t>
            </a:r>
            <a:endParaRPr sz="1600">
              <a:solidFill>
                <a:srgbClr val="FFFFFF"/>
              </a:solidFill>
              <a:latin typeface="Muli Regular"/>
              <a:ea typeface="Muli Regular"/>
              <a:cs typeface="Muli Regular"/>
              <a:sym typeface="Muli Regular"/>
            </a:endParaRPr>
          </a:p>
        </p:txBody>
      </p:sp>
      <p:sp>
        <p:nvSpPr>
          <p:cNvPr id="129" name="Google Shape;129;p18"/>
          <p:cNvSpPr txBox="1"/>
          <p:nvPr/>
        </p:nvSpPr>
        <p:spPr>
          <a:xfrm>
            <a:off x="3994550" y="3503325"/>
            <a:ext cx="5128800" cy="69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rgbClr val="FFFFFF"/>
                </a:solidFill>
                <a:latin typeface="Muli"/>
                <a:ea typeface="Muli"/>
                <a:cs typeface="Muli"/>
                <a:sym typeface="Muli"/>
              </a:rPr>
              <a:t>L</a:t>
            </a:r>
            <a:r>
              <a:rPr b="1" lang="en" sz="1600">
                <a:solidFill>
                  <a:srgbClr val="FFFFFF"/>
                </a:solidFill>
                <a:latin typeface="Muli"/>
                <a:ea typeface="Muli"/>
                <a:cs typeface="Muli"/>
                <a:sym typeface="Muli"/>
              </a:rPr>
              <a:t>ending institutions can become insolvent</a:t>
            </a:r>
            <a:r>
              <a:rPr lang="en" sz="1600">
                <a:solidFill>
                  <a:srgbClr val="FFFFFF"/>
                </a:solidFill>
                <a:latin typeface="Muli"/>
                <a:ea typeface="Muli"/>
                <a:cs typeface="Muli"/>
                <a:sym typeface="Muli"/>
              </a:rPr>
              <a:t>. </a:t>
            </a:r>
            <a:endParaRPr b="1" sz="1600">
              <a:solidFill>
                <a:srgbClr val="FFFFFF"/>
              </a:solidFill>
              <a:latin typeface="Muli"/>
              <a:ea typeface="Muli"/>
              <a:cs typeface="Muli"/>
              <a:sym typeface="Muli"/>
            </a:endParaRPr>
          </a:p>
        </p:txBody>
      </p:sp>
      <p:sp>
        <p:nvSpPr>
          <p:cNvPr id="130" name="Google Shape;130;p18"/>
          <p:cNvSpPr txBox="1"/>
          <p:nvPr/>
        </p:nvSpPr>
        <p:spPr>
          <a:xfrm>
            <a:off x="3994550" y="2099050"/>
            <a:ext cx="5128800" cy="516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rgbClr val="FFFFFF"/>
                </a:solidFill>
                <a:latin typeface="Muli"/>
                <a:ea typeface="Muli"/>
                <a:cs typeface="Muli"/>
                <a:sym typeface="Muli"/>
              </a:rPr>
              <a:t>Borrowers can have their wages garnished</a:t>
            </a:r>
            <a:r>
              <a:rPr lang="en" sz="1600">
                <a:solidFill>
                  <a:srgbClr val="FFFFFF"/>
                </a:solidFill>
                <a:latin typeface="Muli"/>
                <a:ea typeface="Muli"/>
                <a:cs typeface="Muli"/>
                <a:sym typeface="Muli"/>
              </a:rPr>
              <a:t>.</a:t>
            </a:r>
            <a:endParaRPr sz="1600">
              <a:solidFill>
                <a:srgbClr val="FFFFFF"/>
              </a:solidFill>
              <a:latin typeface="Muli"/>
              <a:ea typeface="Muli"/>
              <a:cs typeface="Muli"/>
              <a:sym typeface="Muli"/>
            </a:endParaRPr>
          </a:p>
        </p:txBody>
      </p:sp>
      <p:sp>
        <p:nvSpPr>
          <p:cNvPr id="131" name="Google Shape;131;p18"/>
          <p:cNvSpPr txBox="1"/>
          <p:nvPr/>
        </p:nvSpPr>
        <p:spPr>
          <a:xfrm>
            <a:off x="3994550" y="2752150"/>
            <a:ext cx="5128800" cy="69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rgbClr val="FFFFFF"/>
                </a:solidFill>
                <a:latin typeface="Muli"/>
                <a:ea typeface="Muli"/>
                <a:cs typeface="Muli"/>
                <a:sym typeface="Muli"/>
              </a:rPr>
              <a:t>Lending institutions can lose their financial asset. </a:t>
            </a:r>
            <a:endParaRPr b="1" sz="1600">
              <a:solidFill>
                <a:srgbClr val="FFFFFF"/>
              </a:solidFill>
              <a:latin typeface="Muli"/>
              <a:ea typeface="Muli"/>
              <a:cs typeface="Muli"/>
              <a:sym typeface="Mul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19"/>
          <p:cNvSpPr txBox="1"/>
          <p:nvPr>
            <p:ph idx="3" type="body"/>
          </p:nvPr>
        </p:nvSpPr>
        <p:spPr>
          <a:xfrm>
            <a:off x="4980350" y="1352550"/>
            <a:ext cx="21624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700">
                <a:latin typeface="Muli"/>
                <a:ea typeface="Muli"/>
                <a:cs typeface="Muli"/>
                <a:sym typeface="Muli"/>
              </a:rPr>
              <a:t>Modeling</a:t>
            </a:r>
            <a:endParaRPr b="1" sz="1700">
              <a:latin typeface="Muli"/>
              <a:ea typeface="Muli"/>
              <a:cs typeface="Muli"/>
              <a:sym typeface="Muli"/>
            </a:endParaRPr>
          </a:p>
          <a:p>
            <a:pPr indent="0" lvl="0" marL="0" rtl="0" algn="l">
              <a:spcBef>
                <a:spcPts val="600"/>
              </a:spcBef>
              <a:spcAft>
                <a:spcPts val="0"/>
              </a:spcAft>
              <a:buNone/>
            </a:pPr>
            <a:r>
              <a:rPr lang="en" sz="1400"/>
              <a:t>- Model selection</a:t>
            </a:r>
            <a:endParaRPr sz="1400"/>
          </a:p>
          <a:p>
            <a:pPr indent="0" lvl="0" marL="0" rtl="0" algn="l">
              <a:spcBef>
                <a:spcPts val="600"/>
              </a:spcBef>
              <a:spcAft>
                <a:spcPts val="0"/>
              </a:spcAft>
              <a:buNone/>
            </a:pPr>
            <a:r>
              <a:rPr lang="en" sz="1400"/>
              <a:t>- Regressions</a:t>
            </a:r>
            <a:endParaRPr sz="1400"/>
          </a:p>
          <a:p>
            <a:pPr indent="0" lvl="0" marL="0" rtl="0" algn="l">
              <a:spcBef>
                <a:spcPts val="600"/>
              </a:spcBef>
              <a:spcAft>
                <a:spcPts val="0"/>
              </a:spcAft>
              <a:buNone/>
            </a:pPr>
            <a:r>
              <a:rPr lang="en" sz="1400"/>
              <a:t>- Clustering</a:t>
            </a:r>
            <a:endParaRPr sz="1400"/>
          </a:p>
          <a:p>
            <a:pPr indent="0" lvl="0" marL="0" rtl="0" algn="l">
              <a:spcBef>
                <a:spcPts val="600"/>
              </a:spcBef>
              <a:spcAft>
                <a:spcPts val="0"/>
              </a:spcAft>
              <a:buNone/>
            </a:pPr>
            <a:r>
              <a:rPr lang="en" sz="1400"/>
              <a:t>- Neural Nets</a:t>
            </a:r>
            <a:endParaRPr sz="1400"/>
          </a:p>
          <a:p>
            <a:pPr indent="0" lvl="0" marL="0" rtl="0" algn="l">
              <a:spcBef>
                <a:spcPts val="600"/>
              </a:spcBef>
              <a:spcAft>
                <a:spcPts val="0"/>
              </a:spcAft>
              <a:buNone/>
            </a:pPr>
            <a:r>
              <a:rPr lang="en" sz="1400"/>
              <a:t>- Boosting</a:t>
            </a:r>
            <a:endParaRPr sz="1400"/>
          </a:p>
          <a:p>
            <a:pPr indent="0" lvl="0" marL="0" rtl="0" algn="l">
              <a:spcBef>
                <a:spcPts val="600"/>
              </a:spcBef>
              <a:spcAft>
                <a:spcPts val="0"/>
              </a:spcAft>
              <a:buNone/>
            </a:pPr>
            <a:r>
              <a:t/>
            </a:r>
            <a:endParaRPr sz="1400"/>
          </a:p>
        </p:txBody>
      </p:sp>
      <p:sp>
        <p:nvSpPr>
          <p:cNvPr id="137" name="Google Shape;137;p19"/>
          <p:cNvSpPr txBox="1"/>
          <p:nvPr>
            <p:ph type="title"/>
          </p:nvPr>
        </p:nvSpPr>
        <p:spPr>
          <a:xfrm>
            <a:off x="580550" y="205975"/>
            <a:ext cx="7983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Our Approach</a:t>
            </a:r>
            <a:endParaRPr/>
          </a:p>
        </p:txBody>
      </p:sp>
      <p:sp>
        <p:nvSpPr>
          <p:cNvPr id="138" name="Google Shape;138;p19"/>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700">
                <a:latin typeface="Muli"/>
                <a:ea typeface="Muli"/>
                <a:cs typeface="Muli"/>
                <a:sym typeface="Muli"/>
              </a:rPr>
              <a:t>Our Data</a:t>
            </a:r>
            <a:endParaRPr b="1" sz="1700">
              <a:latin typeface="Muli"/>
              <a:ea typeface="Muli"/>
              <a:cs typeface="Muli"/>
              <a:sym typeface="Muli"/>
            </a:endParaRPr>
          </a:p>
          <a:p>
            <a:pPr indent="0" lvl="0" marL="0" rtl="0" algn="l">
              <a:spcBef>
                <a:spcPts val="600"/>
              </a:spcBef>
              <a:spcAft>
                <a:spcPts val="0"/>
              </a:spcAft>
              <a:buNone/>
            </a:pPr>
            <a:r>
              <a:rPr lang="en" sz="1500"/>
              <a:t>- </a:t>
            </a:r>
            <a:r>
              <a:rPr b="1" i="1" lang="en" sz="1500">
                <a:latin typeface="Muli"/>
                <a:ea typeface="Muli"/>
                <a:cs typeface="Muli"/>
                <a:sym typeface="Muli"/>
              </a:rPr>
              <a:t>Where</a:t>
            </a:r>
            <a:r>
              <a:rPr lang="en" sz="1500"/>
              <a:t>: Kaggle</a:t>
            </a:r>
            <a:endParaRPr sz="1500"/>
          </a:p>
          <a:p>
            <a:pPr indent="0" lvl="0" marL="0" rtl="0" algn="l">
              <a:spcBef>
                <a:spcPts val="600"/>
              </a:spcBef>
              <a:spcAft>
                <a:spcPts val="0"/>
              </a:spcAft>
              <a:buNone/>
            </a:pPr>
            <a:r>
              <a:rPr lang="en" sz="1500"/>
              <a:t>- </a:t>
            </a:r>
            <a:r>
              <a:rPr b="1" i="1" lang="en" sz="1500">
                <a:latin typeface="Muli"/>
                <a:ea typeface="Muli"/>
                <a:cs typeface="Muli"/>
                <a:sym typeface="Muli"/>
              </a:rPr>
              <a:t>What</a:t>
            </a:r>
            <a:r>
              <a:rPr lang="en" sz="1500"/>
              <a:t>: Data of Loan Applicants   </a:t>
            </a:r>
            <a:endParaRPr sz="1500"/>
          </a:p>
          <a:p>
            <a:pPr indent="0" lvl="0" marL="0" rtl="0" algn="l">
              <a:spcBef>
                <a:spcPts val="600"/>
              </a:spcBef>
              <a:spcAft>
                <a:spcPts val="0"/>
              </a:spcAft>
              <a:buNone/>
            </a:pPr>
            <a:r>
              <a:rPr lang="en" sz="1500"/>
              <a:t>- </a:t>
            </a:r>
            <a:r>
              <a:rPr b="1" lang="en" sz="1500">
                <a:latin typeface="Muli"/>
                <a:ea typeface="Muli"/>
                <a:cs typeface="Muli"/>
                <a:sym typeface="Muli"/>
              </a:rPr>
              <a:t>Why</a:t>
            </a:r>
            <a:r>
              <a:rPr lang="en" sz="1500"/>
              <a:t>: The large feature set; It was a BIG DATA set - Good potential for EDA, modeling, and extracting practical insights</a:t>
            </a:r>
            <a:endParaRPr sz="1500"/>
          </a:p>
        </p:txBody>
      </p:sp>
      <p:sp>
        <p:nvSpPr>
          <p:cNvPr id="139" name="Google Shape;139;p19"/>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700">
                <a:latin typeface="Muli"/>
                <a:ea typeface="Muli"/>
                <a:cs typeface="Muli"/>
                <a:sym typeface="Muli"/>
              </a:rPr>
              <a:t>Data </a:t>
            </a:r>
            <a:r>
              <a:rPr b="1" lang="en" sz="1700">
                <a:latin typeface="Muli"/>
                <a:ea typeface="Muli"/>
                <a:cs typeface="Muli"/>
                <a:sym typeface="Muli"/>
              </a:rPr>
              <a:t>ETL</a:t>
            </a:r>
            <a:endParaRPr b="1" sz="1700">
              <a:latin typeface="Muli"/>
              <a:ea typeface="Muli"/>
              <a:cs typeface="Muli"/>
              <a:sym typeface="Muli"/>
            </a:endParaRPr>
          </a:p>
          <a:p>
            <a:pPr indent="0" lvl="0" marL="0" rtl="0" algn="l">
              <a:spcBef>
                <a:spcPts val="600"/>
              </a:spcBef>
              <a:spcAft>
                <a:spcPts val="0"/>
              </a:spcAft>
              <a:buNone/>
            </a:pPr>
            <a:r>
              <a:rPr lang="en" sz="1400"/>
              <a:t>- Kaggle → Google Colab</a:t>
            </a:r>
            <a:endParaRPr sz="1400"/>
          </a:p>
          <a:p>
            <a:pPr indent="0" lvl="0" marL="0" rtl="0" algn="l">
              <a:spcBef>
                <a:spcPts val="600"/>
              </a:spcBef>
              <a:spcAft>
                <a:spcPts val="0"/>
              </a:spcAft>
              <a:buNone/>
            </a:pPr>
            <a:r>
              <a:rPr lang="en" sz="1400"/>
              <a:t>- Joined datasets based on FKs</a:t>
            </a:r>
            <a:endParaRPr sz="1400"/>
          </a:p>
          <a:p>
            <a:pPr indent="0" lvl="0" marL="0" rtl="0" algn="l">
              <a:spcBef>
                <a:spcPts val="600"/>
              </a:spcBef>
              <a:spcAft>
                <a:spcPts val="0"/>
              </a:spcAft>
              <a:buNone/>
            </a:pPr>
            <a:r>
              <a:rPr lang="en" sz="1400"/>
              <a:t>- Performed EDA</a:t>
            </a:r>
            <a:endParaRPr sz="1400"/>
          </a:p>
          <a:p>
            <a:pPr indent="0" lvl="0" marL="0" rtl="0" algn="l">
              <a:spcBef>
                <a:spcPts val="600"/>
              </a:spcBef>
              <a:spcAft>
                <a:spcPts val="0"/>
              </a:spcAft>
              <a:buNone/>
            </a:pPr>
            <a:r>
              <a:rPr lang="en" sz="1400"/>
              <a:t>- Identified and eliminated outliers </a:t>
            </a:r>
            <a:endParaRPr sz="1400"/>
          </a:p>
          <a:p>
            <a:pPr indent="0" lvl="0" marL="0" rtl="0" algn="l">
              <a:spcBef>
                <a:spcPts val="600"/>
              </a:spcBef>
              <a:spcAft>
                <a:spcPts val="0"/>
              </a:spcAft>
              <a:buNone/>
            </a:pPr>
            <a:r>
              <a:rPr lang="en" sz="1400"/>
              <a:t>- Feature Engineering</a:t>
            </a:r>
            <a:endParaRPr sz="1400"/>
          </a:p>
          <a:p>
            <a:pPr indent="0" lvl="0" marL="0" rtl="0" algn="l">
              <a:spcBef>
                <a:spcPts val="600"/>
              </a:spcBef>
              <a:spcAft>
                <a:spcPts val="0"/>
              </a:spcAft>
              <a:buNone/>
            </a:pPr>
            <a:r>
              <a:rPr lang="en" sz="1400"/>
              <a:t>- Loaded in G Drive</a:t>
            </a:r>
            <a:endParaRPr sz="1400"/>
          </a:p>
          <a:p>
            <a:pPr indent="0" lvl="0" marL="0" rtl="0" algn="l">
              <a:spcBef>
                <a:spcPts val="600"/>
              </a:spcBef>
              <a:spcAft>
                <a:spcPts val="0"/>
              </a:spcAft>
              <a:buNone/>
            </a:pPr>
            <a:r>
              <a:t/>
            </a:r>
            <a:endParaRPr b="1" sz="1400"/>
          </a:p>
          <a:p>
            <a:pPr indent="0" lvl="0" marL="0" rtl="0" algn="l">
              <a:spcBef>
                <a:spcPts val="600"/>
              </a:spcBef>
              <a:spcAft>
                <a:spcPts val="0"/>
              </a:spcAft>
              <a:buNone/>
            </a:pPr>
            <a:r>
              <a:t/>
            </a:r>
            <a:endParaRPr/>
          </a:p>
        </p:txBody>
      </p:sp>
      <p:sp>
        <p:nvSpPr>
          <p:cNvPr id="140" name="Google Shape;140;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41" name="Google Shape;141;p19"/>
          <p:cNvGrpSpPr/>
          <p:nvPr/>
        </p:nvGrpSpPr>
        <p:grpSpPr>
          <a:xfrm>
            <a:off x="7051129" y="4397646"/>
            <a:ext cx="612890" cy="547548"/>
            <a:chOff x="611175" y="2326900"/>
            <a:chExt cx="362700" cy="389575"/>
          </a:xfrm>
        </p:grpSpPr>
        <p:sp>
          <p:nvSpPr>
            <p:cNvPr id="142" name="Google Shape;142;p19"/>
            <p:cNvSpPr/>
            <p:nvPr/>
          </p:nvSpPr>
          <p:spPr>
            <a:xfrm>
              <a:off x="611175" y="2326900"/>
              <a:ext cx="362700" cy="389575"/>
            </a:xfrm>
            <a:custGeom>
              <a:rect b="b" l="l" r="r" t="t"/>
              <a:pathLst>
                <a:path extrusionOk="0" h="15583" w="14508">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a:off x="794950" y="2500900"/>
              <a:ext cx="24450" cy="23850"/>
            </a:xfrm>
            <a:custGeom>
              <a:rect b="b" l="l" r="r" t="t"/>
              <a:pathLst>
                <a:path extrusionOk="0" h="954" w="978">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a:off x="754650" y="2381250"/>
              <a:ext cx="75750" cy="14050"/>
            </a:xfrm>
            <a:custGeom>
              <a:rect b="b" l="l" r="r" t="t"/>
              <a:pathLst>
                <a:path extrusionOk="0" h="562" w="303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765025" y="2453900"/>
              <a:ext cx="31175" cy="31150"/>
            </a:xfrm>
            <a:custGeom>
              <a:rect b="b" l="l" r="r" t="t"/>
              <a:pathLst>
                <a:path extrusionOk="0" h="1246" w="1247">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6" name="Google Shape;146;p19"/>
          <p:cNvPicPr preferRelativeResize="0"/>
          <p:nvPr/>
        </p:nvPicPr>
        <p:blipFill>
          <a:blip r:embed="rId3">
            <a:alphaModFix/>
          </a:blip>
          <a:stretch>
            <a:fillRect/>
          </a:stretch>
        </p:blipFill>
        <p:spPr>
          <a:xfrm>
            <a:off x="4448515" y="4311475"/>
            <a:ext cx="337725" cy="470538"/>
          </a:xfrm>
          <a:prstGeom prst="rect">
            <a:avLst/>
          </a:prstGeom>
          <a:noFill/>
          <a:ln>
            <a:noFill/>
          </a:ln>
        </p:spPr>
      </p:pic>
      <p:pic>
        <p:nvPicPr>
          <p:cNvPr id="147" name="Google Shape;147;p19"/>
          <p:cNvPicPr preferRelativeResize="0"/>
          <p:nvPr/>
        </p:nvPicPr>
        <p:blipFill>
          <a:blip r:embed="rId4">
            <a:alphaModFix/>
          </a:blip>
          <a:stretch>
            <a:fillRect/>
          </a:stretch>
        </p:blipFill>
        <p:spPr>
          <a:xfrm>
            <a:off x="1502132" y="4452566"/>
            <a:ext cx="681510" cy="437719"/>
          </a:xfrm>
          <a:prstGeom prst="rect">
            <a:avLst/>
          </a:prstGeom>
          <a:noFill/>
          <a:ln>
            <a:noFill/>
          </a:ln>
        </p:spPr>
      </p:pic>
      <p:grpSp>
        <p:nvGrpSpPr>
          <p:cNvPr id="148" name="Google Shape;148;p19"/>
          <p:cNvGrpSpPr/>
          <p:nvPr/>
        </p:nvGrpSpPr>
        <p:grpSpPr>
          <a:xfrm>
            <a:off x="6150268" y="2737223"/>
            <a:ext cx="451252" cy="432860"/>
            <a:chOff x="5241175" y="4959100"/>
            <a:chExt cx="539775" cy="517775"/>
          </a:xfrm>
        </p:grpSpPr>
        <p:sp>
          <p:nvSpPr>
            <p:cNvPr id="149" name="Google Shape;149;p19"/>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Our process is simple</a:t>
            </a:r>
            <a:endParaRPr/>
          </a:p>
        </p:txBody>
      </p:sp>
      <p:sp>
        <p:nvSpPr>
          <p:cNvPr id="160" name="Google Shape;160;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61" name="Google Shape;161;p20"/>
          <p:cNvGrpSpPr/>
          <p:nvPr/>
        </p:nvGrpSpPr>
        <p:grpSpPr>
          <a:xfrm>
            <a:off x="5733225" y="2944600"/>
            <a:ext cx="2687149" cy="1384500"/>
            <a:chOff x="6038025" y="2598915"/>
            <a:chExt cx="2687149" cy="1384500"/>
          </a:xfrm>
        </p:grpSpPr>
        <p:cxnSp>
          <p:nvCxnSpPr>
            <p:cNvPr id="162" name="Google Shape;162;p20"/>
            <p:cNvCxnSpPr/>
            <p:nvPr/>
          </p:nvCxnSpPr>
          <p:spPr>
            <a:xfrm>
              <a:off x="6038025" y="3312550"/>
              <a:ext cx="582000" cy="0"/>
            </a:xfrm>
            <a:prstGeom prst="straightConnector1">
              <a:avLst/>
            </a:prstGeom>
            <a:noFill/>
            <a:ln cap="flat" cmpd="sng" w="9525">
              <a:solidFill>
                <a:schemeClr val="lt1"/>
              </a:solidFill>
              <a:prstDash val="solid"/>
              <a:round/>
              <a:headEnd len="sm" w="sm" type="none"/>
              <a:tailEnd len="sm" w="sm" type="none"/>
            </a:ln>
          </p:spPr>
        </p:cxnSp>
        <p:sp>
          <p:nvSpPr>
            <p:cNvPr id="163" name="Google Shape;163;p20"/>
            <p:cNvSpPr txBox="1"/>
            <p:nvPr/>
          </p:nvSpPr>
          <p:spPr>
            <a:xfrm>
              <a:off x="6640474" y="2598915"/>
              <a:ext cx="20847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Muli"/>
                  <a:ea typeface="Muli"/>
                  <a:cs typeface="Muli"/>
                  <a:sym typeface="Muli"/>
                </a:rPr>
                <a:t>Insights</a:t>
              </a:r>
              <a:endParaRPr b="1" sz="1200">
                <a:solidFill>
                  <a:schemeClr val="lt1"/>
                </a:solidFill>
                <a:latin typeface="Muli"/>
                <a:ea typeface="Muli"/>
                <a:cs typeface="Muli"/>
                <a:sym typeface="Muli"/>
              </a:endParaRPr>
            </a:p>
            <a:p>
              <a:pPr indent="0" lvl="0" marL="0" rtl="0" algn="l">
                <a:spcBef>
                  <a:spcPts val="0"/>
                </a:spcBef>
                <a:spcAft>
                  <a:spcPts val="0"/>
                </a:spcAft>
                <a:buNone/>
              </a:pPr>
              <a:r>
                <a:t/>
              </a:r>
              <a:endParaRPr sz="1200">
                <a:solidFill>
                  <a:schemeClr val="lt1"/>
                </a:solidFill>
                <a:latin typeface="Muli Regular"/>
                <a:ea typeface="Muli Regular"/>
                <a:cs typeface="Muli Regular"/>
                <a:sym typeface="Muli Regular"/>
              </a:endParaRPr>
            </a:p>
            <a:p>
              <a:pPr indent="0" lvl="0" marL="0" rtl="0" algn="l">
                <a:spcBef>
                  <a:spcPts val="0"/>
                </a:spcBef>
                <a:spcAft>
                  <a:spcPts val="1600"/>
                </a:spcAft>
                <a:buNone/>
              </a:pPr>
              <a:r>
                <a:rPr lang="en">
                  <a:solidFill>
                    <a:schemeClr val="lt1"/>
                  </a:solidFill>
                  <a:latin typeface="Muli Regular"/>
                  <a:ea typeface="Muli Regular"/>
                  <a:cs typeface="Muli Regular"/>
                  <a:sym typeface="Muli Regular"/>
                </a:rPr>
                <a:t>Gain valuable insights that drive business decisions</a:t>
              </a:r>
              <a:endParaRPr sz="800">
                <a:solidFill>
                  <a:schemeClr val="lt1"/>
                </a:solidFill>
                <a:latin typeface="Muli Regular"/>
                <a:ea typeface="Muli Regular"/>
                <a:cs typeface="Muli Regular"/>
                <a:sym typeface="Muli Regular"/>
              </a:endParaRPr>
            </a:p>
          </p:txBody>
        </p:sp>
        <p:sp>
          <p:nvSpPr>
            <p:cNvPr id="164" name="Google Shape;164;p20"/>
            <p:cNvSpPr/>
            <p:nvPr/>
          </p:nvSpPr>
          <p:spPr>
            <a:xfrm>
              <a:off x="6424027" y="3212150"/>
              <a:ext cx="1986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txBox="1"/>
            <p:nvPr/>
          </p:nvSpPr>
          <p:spPr>
            <a:xfrm>
              <a:off x="6399017" y="315610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chemeClr val="dk1"/>
                  </a:solidFill>
                  <a:latin typeface="Lexend Deca"/>
                  <a:ea typeface="Lexend Deca"/>
                  <a:cs typeface="Lexend Deca"/>
                  <a:sym typeface="Lexend Deca"/>
                </a:rPr>
                <a:t>3</a:t>
              </a:r>
              <a:endParaRPr sz="800">
                <a:solidFill>
                  <a:schemeClr val="dk1"/>
                </a:solidFill>
                <a:latin typeface="Lexend Deca"/>
                <a:ea typeface="Lexend Deca"/>
                <a:cs typeface="Lexend Deca"/>
                <a:sym typeface="Lexend Deca"/>
              </a:endParaRPr>
            </a:p>
          </p:txBody>
        </p:sp>
      </p:grpSp>
      <p:grpSp>
        <p:nvGrpSpPr>
          <p:cNvPr id="166" name="Google Shape;166;p20"/>
          <p:cNvGrpSpPr/>
          <p:nvPr/>
        </p:nvGrpSpPr>
        <p:grpSpPr>
          <a:xfrm>
            <a:off x="331521" y="2172128"/>
            <a:ext cx="2994729" cy="1384500"/>
            <a:chOff x="636321" y="1844098"/>
            <a:chExt cx="2994729" cy="1384500"/>
          </a:xfrm>
        </p:grpSpPr>
        <p:sp>
          <p:nvSpPr>
            <p:cNvPr id="167" name="Google Shape;167;p20"/>
            <p:cNvSpPr txBox="1"/>
            <p:nvPr/>
          </p:nvSpPr>
          <p:spPr>
            <a:xfrm>
              <a:off x="636321" y="1844098"/>
              <a:ext cx="1867200" cy="138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lt1"/>
                  </a:solidFill>
                  <a:latin typeface="Muli"/>
                  <a:ea typeface="Muli"/>
                  <a:cs typeface="Muli"/>
                  <a:sym typeface="Muli"/>
                </a:rPr>
                <a:t>Model Building</a:t>
              </a:r>
              <a:endParaRPr b="1" sz="1200">
                <a:solidFill>
                  <a:schemeClr val="lt1"/>
                </a:solidFill>
                <a:latin typeface="Muli"/>
                <a:ea typeface="Muli"/>
                <a:cs typeface="Muli"/>
                <a:sym typeface="Muli"/>
              </a:endParaRPr>
            </a:p>
            <a:p>
              <a:pPr indent="0" lvl="0" marL="0" rtl="0" algn="r">
                <a:spcBef>
                  <a:spcPts val="0"/>
                </a:spcBef>
                <a:spcAft>
                  <a:spcPts val="0"/>
                </a:spcAft>
                <a:buNone/>
              </a:pPr>
              <a:r>
                <a:t/>
              </a:r>
              <a:endParaRPr sz="1200">
                <a:solidFill>
                  <a:schemeClr val="lt1"/>
                </a:solidFill>
                <a:latin typeface="Muli Regular"/>
                <a:ea typeface="Muli Regular"/>
                <a:cs typeface="Muli Regular"/>
                <a:sym typeface="Muli Regular"/>
              </a:endParaRPr>
            </a:p>
            <a:p>
              <a:pPr indent="0" lvl="0" marL="0" rtl="0" algn="r">
                <a:spcBef>
                  <a:spcPts val="0"/>
                </a:spcBef>
                <a:spcAft>
                  <a:spcPts val="1600"/>
                </a:spcAft>
                <a:buNone/>
              </a:pPr>
              <a:r>
                <a:rPr lang="en">
                  <a:solidFill>
                    <a:schemeClr val="lt1"/>
                  </a:solidFill>
                  <a:latin typeface="Muli Regular"/>
                  <a:ea typeface="Muli Regular"/>
                  <a:cs typeface="Muli Regular"/>
                  <a:sym typeface="Muli Regular"/>
                </a:rPr>
                <a:t>Build predictive models using tuned hyperparameters to evaluate metrics</a:t>
              </a:r>
              <a:endParaRPr sz="800">
                <a:solidFill>
                  <a:schemeClr val="lt1"/>
                </a:solidFill>
                <a:latin typeface="Muli Regular"/>
                <a:ea typeface="Muli Regular"/>
                <a:cs typeface="Muli Regular"/>
                <a:sym typeface="Muli Regular"/>
              </a:endParaRPr>
            </a:p>
          </p:txBody>
        </p:sp>
        <p:cxnSp>
          <p:nvCxnSpPr>
            <p:cNvPr id="168" name="Google Shape;168;p20"/>
            <p:cNvCxnSpPr/>
            <p:nvPr/>
          </p:nvCxnSpPr>
          <p:spPr>
            <a:xfrm rot="10800000">
              <a:off x="2587350" y="2536350"/>
              <a:ext cx="1043700" cy="0"/>
            </a:xfrm>
            <a:prstGeom prst="straightConnector1">
              <a:avLst/>
            </a:prstGeom>
            <a:noFill/>
            <a:ln cap="flat" cmpd="sng" w="9525">
              <a:solidFill>
                <a:schemeClr val="lt1"/>
              </a:solidFill>
              <a:prstDash val="solid"/>
              <a:round/>
              <a:headEnd len="sm" w="sm" type="none"/>
              <a:tailEnd len="sm" w="sm" type="none"/>
            </a:ln>
          </p:spPr>
        </p:cxnSp>
        <p:sp>
          <p:nvSpPr>
            <p:cNvPr id="169" name="Google Shape;169;p20"/>
            <p:cNvSpPr/>
            <p:nvPr/>
          </p:nvSpPr>
          <p:spPr>
            <a:xfrm>
              <a:off x="2523501" y="2431050"/>
              <a:ext cx="198600" cy="198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txBox="1"/>
            <p:nvPr/>
          </p:nvSpPr>
          <p:spPr>
            <a:xfrm>
              <a:off x="2498491" y="237375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chemeClr val="dk1"/>
                  </a:solidFill>
                  <a:latin typeface="Lexend Deca"/>
                  <a:ea typeface="Lexend Deca"/>
                  <a:cs typeface="Lexend Deca"/>
                  <a:sym typeface="Lexend Deca"/>
                </a:rPr>
                <a:t>2</a:t>
              </a:r>
              <a:endParaRPr sz="800">
                <a:solidFill>
                  <a:schemeClr val="dk1"/>
                </a:solidFill>
                <a:latin typeface="Lexend Deca"/>
                <a:ea typeface="Lexend Deca"/>
                <a:cs typeface="Lexend Deca"/>
                <a:sym typeface="Lexend Deca"/>
              </a:endParaRPr>
            </a:p>
          </p:txBody>
        </p:sp>
      </p:grpSp>
      <p:grpSp>
        <p:nvGrpSpPr>
          <p:cNvPr id="171" name="Google Shape;171;p20"/>
          <p:cNvGrpSpPr/>
          <p:nvPr/>
        </p:nvGrpSpPr>
        <p:grpSpPr>
          <a:xfrm>
            <a:off x="4603300" y="1270950"/>
            <a:ext cx="3817074" cy="1384500"/>
            <a:chOff x="4908100" y="889955"/>
            <a:chExt cx="3817074" cy="1384500"/>
          </a:xfrm>
        </p:grpSpPr>
        <p:cxnSp>
          <p:nvCxnSpPr>
            <p:cNvPr id="172" name="Google Shape;172;p20"/>
            <p:cNvCxnSpPr/>
            <p:nvPr/>
          </p:nvCxnSpPr>
          <p:spPr>
            <a:xfrm>
              <a:off x="4908100" y="1593250"/>
              <a:ext cx="1715100" cy="0"/>
            </a:xfrm>
            <a:prstGeom prst="straightConnector1">
              <a:avLst/>
            </a:prstGeom>
            <a:noFill/>
            <a:ln cap="flat" cmpd="sng" w="9525">
              <a:solidFill>
                <a:schemeClr val="lt1"/>
              </a:solidFill>
              <a:prstDash val="solid"/>
              <a:round/>
              <a:headEnd len="sm" w="sm" type="none"/>
              <a:tailEnd len="sm" w="sm" type="none"/>
            </a:ln>
          </p:spPr>
        </p:cxnSp>
        <p:sp>
          <p:nvSpPr>
            <p:cNvPr id="173" name="Google Shape;173;p20"/>
            <p:cNvSpPr txBox="1"/>
            <p:nvPr/>
          </p:nvSpPr>
          <p:spPr>
            <a:xfrm>
              <a:off x="6640474" y="889955"/>
              <a:ext cx="20847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Muli"/>
                  <a:ea typeface="Muli"/>
                  <a:cs typeface="Muli"/>
                  <a:sym typeface="Muli"/>
                </a:rPr>
                <a:t>Extract Transform Load</a:t>
              </a:r>
              <a:endParaRPr b="1" sz="1200">
                <a:solidFill>
                  <a:schemeClr val="lt1"/>
                </a:solidFill>
                <a:latin typeface="Muli"/>
                <a:ea typeface="Muli"/>
                <a:cs typeface="Muli"/>
                <a:sym typeface="Muli"/>
              </a:endParaRPr>
            </a:p>
            <a:p>
              <a:pPr indent="0" lvl="0" marL="0" rtl="0" algn="l">
                <a:spcBef>
                  <a:spcPts val="0"/>
                </a:spcBef>
                <a:spcAft>
                  <a:spcPts val="0"/>
                </a:spcAft>
                <a:buNone/>
              </a:pPr>
              <a:r>
                <a:t/>
              </a:r>
              <a:endParaRPr sz="1200">
                <a:solidFill>
                  <a:schemeClr val="lt1"/>
                </a:solidFill>
                <a:latin typeface="Muli Regular"/>
                <a:ea typeface="Muli Regular"/>
                <a:cs typeface="Muli Regular"/>
                <a:sym typeface="Muli Regular"/>
              </a:endParaRPr>
            </a:p>
            <a:p>
              <a:pPr indent="0" lvl="0" marL="0" rtl="0" algn="l">
                <a:spcBef>
                  <a:spcPts val="0"/>
                </a:spcBef>
                <a:spcAft>
                  <a:spcPts val="1600"/>
                </a:spcAft>
                <a:buNone/>
              </a:pPr>
              <a:r>
                <a:rPr lang="en">
                  <a:solidFill>
                    <a:schemeClr val="lt1"/>
                  </a:solidFill>
                  <a:latin typeface="Muli Regular"/>
                  <a:ea typeface="Muli Regular"/>
                  <a:cs typeface="Muli Regular"/>
                  <a:sym typeface="Muli Regular"/>
                </a:rPr>
                <a:t>Clean and transform messy data into a nice flat structure, ready for data analysis</a:t>
              </a:r>
              <a:endParaRPr>
                <a:solidFill>
                  <a:schemeClr val="lt1"/>
                </a:solidFill>
                <a:latin typeface="Muli Regular"/>
                <a:ea typeface="Muli Regular"/>
                <a:cs typeface="Muli Regular"/>
                <a:sym typeface="Muli Regular"/>
              </a:endParaRPr>
            </a:p>
          </p:txBody>
        </p:sp>
        <p:sp>
          <p:nvSpPr>
            <p:cNvPr id="174" name="Google Shape;174;p20"/>
            <p:cNvSpPr/>
            <p:nvPr/>
          </p:nvSpPr>
          <p:spPr>
            <a:xfrm>
              <a:off x="6427830" y="1493307"/>
              <a:ext cx="1986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txBox="1"/>
            <p:nvPr/>
          </p:nvSpPr>
          <p:spPr>
            <a:xfrm>
              <a:off x="6402820" y="1436790"/>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chemeClr val="dk1"/>
                  </a:solidFill>
                  <a:latin typeface="Lexend Deca"/>
                  <a:ea typeface="Lexend Deca"/>
                  <a:cs typeface="Lexend Deca"/>
                  <a:sym typeface="Lexend Deca"/>
                </a:rPr>
                <a:t>1</a:t>
              </a:r>
              <a:endParaRPr sz="800">
                <a:solidFill>
                  <a:schemeClr val="dk1"/>
                </a:solidFill>
                <a:latin typeface="Lexend Deca"/>
                <a:ea typeface="Lexend Deca"/>
                <a:cs typeface="Lexend Deca"/>
                <a:sym typeface="Lexend Deca"/>
              </a:endParaRPr>
            </a:p>
          </p:txBody>
        </p:sp>
      </p:grpSp>
      <p:grpSp>
        <p:nvGrpSpPr>
          <p:cNvPr id="176" name="Google Shape;176;p20"/>
          <p:cNvGrpSpPr/>
          <p:nvPr/>
        </p:nvGrpSpPr>
        <p:grpSpPr>
          <a:xfrm>
            <a:off x="2509794" y="1479150"/>
            <a:ext cx="3514811" cy="3252003"/>
            <a:chOff x="2991269" y="1153325"/>
            <a:chExt cx="3514811" cy="3252003"/>
          </a:xfrm>
        </p:grpSpPr>
        <p:sp>
          <p:nvSpPr>
            <p:cNvPr id="177" name="Google Shape;177;p20"/>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chemeClr val="dk1"/>
            </a:solidFill>
            <a:ln>
              <a:noFill/>
            </a:ln>
          </p:spPr>
        </p:sp>
        <p:sp>
          <p:nvSpPr>
            <p:cNvPr id="178" name="Google Shape;178;p20"/>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chemeClr val="accent3"/>
            </a:solidFill>
            <a:ln>
              <a:noFill/>
            </a:ln>
          </p:spPr>
        </p:sp>
        <p:sp>
          <p:nvSpPr>
            <p:cNvPr id="179" name="Google Shape;179;p20"/>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chemeClr val="accent4"/>
            </a:solidFill>
            <a:ln>
              <a:noFill/>
            </a:ln>
          </p:spPr>
        </p:sp>
        <p:sp>
          <p:nvSpPr>
            <p:cNvPr id="180" name="Google Shape;180;p20"/>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chemeClr val="dk1"/>
            </a:solidFill>
            <a:ln>
              <a:noFill/>
            </a:ln>
          </p:spPr>
        </p:sp>
        <p:sp>
          <p:nvSpPr>
            <p:cNvPr id="181" name="Google Shape;181;p20"/>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chemeClr val="accent3"/>
            </a:solidFill>
            <a:ln>
              <a:noFill/>
            </a:ln>
          </p:spPr>
        </p:sp>
        <p:sp>
          <p:nvSpPr>
            <p:cNvPr id="182" name="Google Shape;182;p20"/>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chemeClr val="accent4"/>
            </a:solidFill>
            <a:ln>
              <a:noFill/>
            </a:ln>
          </p:spPr>
        </p:sp>
        <p:sp>
          <p:nvSpPr>
            <p:cNvPr id="183" name="Google Shape;183;p20"/>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chemeClr val="accent3"/>
            </a:solidFill>
            <a:ln>
              <a:noFill/>
            </a:ln>
          </p:spPr>
        </p:sp>
        <p:sp>
          <p:nvSpPr>
            <p:cNvPr id="184" name="Google Shape;184;p20"/>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chemeClr val="accent4"/>
            </a:solidFill>
            <a:ln>
              <a:noFill/>
            </a:ln>
          </p:spPr>
        </p:sp>
      </p:grpSp>
      <p:pic>
        <p:nvPicPr>
          <p:cNvPr id="185" name="Google Shape;185;p20"/>
          <p:cNvPicPr preferRelativeResize="0"/>
          <p:nvPr/>
        </p:nvPicPr>
        <p:blipFill>
          <a:blip r:embed="rId3">
            <a:alphaModFix/>
          </a:blip>
          <a:stretch>
            <a:fillRect/>
          </a:stretch>
        </p:blipFill>
        <p:spPr>
          <a:xfrm>
            <a:off x="5444783" y="1185412"/>
            <a:ext cx="493125" cy="687052"/>
          </a:xfrm>
          <a:prstGeom prst="rect">
            <a:avLst/>
          </a:prstGeom>
          <a:noFill/>
          <a:ln>
            <a:noFill/>
          </a:ln>
        </p:spPr>
      </p:pic>
      <p:pic>
        <p:nvPicPr>
          <p:cNvPr id="186" name="Google Shape;186;p20"/>
          <p:cNvPicPr preferRelativeResize="0"/>
          <p:nvPr/>
        </p:nvPicPr>
        <p:blipFill>
          <a:blip r:embed="rId4">
            <a:alphaModFix/>
          </a:blip>
          <a:stretch>
            <a:fillRect/>
          </a:stretch>
        </p:blipFill>
        <p:spPr>
          <a:xfrm>
            <a:off x="2011126" y="1757850"/>
            <a:ext cx="1717628" cy="897601"/>
          </a:xfrm>
          <a:prstGeom prst="rect">
            <a:avLst/>
          </a:prstGeom>
          <a:noFill/>
          <a:ln>
            <a:noFill/>
          </a:ln>
        </p:spPr>
      </p:pic>
      <p:pic>
        <p:nvPicPr>
          <p:cNvPr id="187" name="Google Shape;187;p20"/>
          <p:cNvPicPr preferRelativeResize="0"/>
          <p:nvPr/>
        </p:nvPicPr>
        <p:blipFill>
          <a:blip r:embed="rId5">
            <a:alphaModFix/>
          </a:blip>
          <a:stretch>
            <a:fillRect/>
          </a:stretch>
        </p:blipFill>
        <p:spPr>
          <a:xfrm>
            <a:off x="5584964" y="2649418"/>
            <a:ext cx="836651" cy="9114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1"/>
          <p:cNvSpPr txBox="1"/>
          <p:nvPr>
            <p:ph type="ctrTitle"/>
          </p:nvPr>
        </p:nvSpPr>
        <p:spPr>
          <a:xfrm>
            <a:off x="567150" y="1991825"/>
            <a:ext cx="51306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Exploratory Data Analysis</a:t>
            </a:r>
            <a:endParaRPr/>
          </a:p>
        </p:txBody>
      </p:sp>
      <p:grpSp>
        <p:nvGrpSpPr>
          <p:cNvPr id="193" name="Google Shape;193;p21"/>
          <p:cNvGrpSpPr/>
          <p:nvPr/>
        </p:nvGrpSpPr>
        <p:grpSpPr>
          <a:xfrm>
            <a:off x="6235249" y="2601539"/>
            <a:ext cx="324661" cy="338956"/>
            <a:chOff x="3294650" y="3652450"/>
            <a:chExt cx="388350" cy="405450"/>
          </a:xfrm>
        </p:grpSpPr>
        <p:sp>
          <p:nvSpPr>
            <p:cNvPr id="194" name="Google Shape;194;p21"/>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21"/>
          <p:cNvGrpSpPr/>
          <p:nvPr/>
        </p:nvGrpSpPr>
        <p:grpSpPr>
          <a:xfrm>
            <a:off x="7061606" y="2601550"/>
            <a:ext cx="378750" cy="277698"/>
            <a:chOff x="3936375" y="3703750"/>
            <a:chExt cx="453050" cy="332175"/>
          </a:xfrm>
        </p:grpSpPr>
        <p:sp>
          <p:nvSpPr>
            <p:cNvPr id="198" name="Google Shape;198;p21"/>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21"/>
          <p:cNvGrpSpPr/>
          <p:nvPr/>
        </p:nvGrpSpPr>
        <p:grpSpPr>
          <a:xfrm>
            <a:off x="6954182" y="2100475"/>
            <a:ext cx="378750" cy="277698"/>
            <a:chOff x="4610450" y="3703750"/>
            <a:chExt cx="453050" cy="332175"/>
          </a:xfrm>
        </p:grpSpPr>
        <p:sp>
          <p:nvSpPr>
            <p:cNvPr id="204" name="Google Shape;204;p21"/>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21"/>
          <p:cNvGrpSpPr/>
          <p:nvPr/>
        </p:nvGrpSpPr>
        <p:grpSpPr>
          <a:xfrm>
            <a:off x="6221468" y="2072407"/>
            <a:ext cx="352207" cy="333836"/>
            <a:chOff x="5300400" y="3670175"/>
            <a:chExt cx="421300" cy="399325"/>
          </a:xfrm>
        </p:grpSpPr>
        <p:sp>
          <p:nvSpPr>
            <p:cNvPr id="207" name="Google Shape;207;p21"/>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2" name="Google Shape;212;p21"/>
          <p:cNvPicPr preferRelativeResize="0"/>
          <p:nvPr/>
        </p:nvPicPr>
        <p:blipFill>
          <a:blip r:embed="rId3">
            <a:alphaModFix/>
          </a:blip>
          <a:stretch>
            <a:fillRect/>
          </a:stretch>
        </p:blipFill>
        <p:spPr>
          <a:xfrm>
            <a:off x="664251" y="3687268"/>
            <a:ext cx="836651" cy="91145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